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7"/>
  </p:notesMasterIdLst>
  <p:sldIdLst>
    <p:sldId id="256" r:id="rId2"/>
    <p:sldId id="257" r:id="rId3"/>
    <p:sldId id="258" r:id="rId4"/>
    <p:sldId id="259" r:id="rId5"/>
    <p:sldId id="305" r:id="rId6"/>
    <p:sldId id="302" r:id="rId7"/>
    <p:sldId id="264" r:id="rId8"/>
    <p:sldId id="263" r:id="rId9"/>
    <p:sldId id="304" r:id="rId10"/>
    <p:sldId id="306" r:id="rId11"/>
    <p:sldId id="307" r:id="rId12"/>
    <p:sldId id="310" r:id="rId13"/>
    <p:sldId id="308" r:id="rId14"/>
    <p:sldId id="309" r:id="rId15"/>
    <p:sldId id="311" r:id="rId16"/>
    <p:sldId id="312" r:id="rId17"/>
    <p:sldId id="313" r:id="rId18"/>
    <p:sldId id="314" r:id="rId19"/>
    <p:sldId id="325" r:id="rId20"/>
    <p:sldId id="327" r:id="rId21"/>
    <p:sldId id="326" r:id="rId22"/>
    <p:sldId id="328" r:id="rId23"/>
    <p:sldId id="329" r:id="rId24"/>
    <p:sldId id="330" r:id="rId25"/>
    <p:sldId id="331" r:id="rId26"/>
    <p:sldId id="332" r:id="rId27"/>
    <p:sldId id="315" r:id="rId28"/>
    <p:sldId id="316" r:id="rId29"/>
    <p:sldId id="317" r:id="rId30"/>
    <p:sldId id="318" r:id="rId31"/>
    <p:sldId id="319" r:id="rId32"/>
    <p:sldId id="320" r:id="rId33"/>
    <p:sldId id="321" r:id="rId34"/>
    <p:sldId id="322" r:id="rId35"/>
    <p:sldId id="323" r:id="rId36"/>
  </p:sldIdLst>
  <p:sldSz cx="9144000" cy="5143500" type="screen16x9"/>
  <p:notesSz cx="6858000" cy="9144000"/>
  <p:embeddedFontLst>
    <p:embeddedFont>
      <p:font typeface="Lato" panose="020F0502020204030203" pitchFamily="34" charset="0"/>
      <p:regular r:id="rId38"/>
      <p:bold r:id="rId39"/>
      <p:italic r:id="rId40"/>
      <p:boldItalic r:id="rId41"/>
    </p:embeddedFont>
    <p:embeddedFont>
      <p:font typeface="Poppins Black" panose="020B0604020202020204" pitchFamily="34" charset="0"/>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E2598-5F88-451F-83AF-8C199EB56289}">
  <a:tblStyle styleId="{3EAE2598-5F88-451F-83AF-8C199EB562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151" d="100"/>
          <a:sy n="151" d="100"/>
        </p:scale>
        <p:origin x="520" y="328"/>
      </p:cViewPr>
      <p:guideLst>
        <p:guide orient="horz" pos="215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04a98a7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04a98a7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2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30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04a98a73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04a98a73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3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c87bfb6c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c87bfb6c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12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1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7950" y="1512875"/>
            <a:ext cx="4460100" cy="1508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4700"/>
              <a:buNone/>
              <a:defRPr sz="4700">
                <a:solidFill>
                  <a:schemeClr val="dk1"/>
                </a:solidFill>
              </a:defRPr>
            </a:lvl1pPr>
            <a:lvl2pPr lvl="1">
              <a:spcBef>
                <a:spcPts val="0"/>
              </a:spcBef>
              <a:spcAft>
                <a:spcPts val="0"/>
              </a:spcAft>
              <a:buClr>
                <a:schemeClr val="dk1"/>
              </a:buClr>
              <a:buSzPts val="6000"/>
              <a:buNone/>
              <a:defRPr sz="6000">
                <a:solidFill>
                  <a:schemeClr val="dk1"/>
                </a:solidFill>
              </a:defRPr>
            </a:lvl2pPr>
            <a:lvl3pPr lvl="2">
              <a:spcBef>
                <a:spcPts val="0"/>
              </a:spcBef>
              <a:spcAft>
                <a:spcPts val="0"/>
              </a:spcAft>
              <a:buClr>
                <a:schemeClr val="dk1"/>
              </a:buClr>
              <a:buSzPts val="6000"/>
              <a:buNone/>
              <a:defRPr sz="6000">
                <a:solidFill>
                  <a:schemeClr val="dk1"/>
                </a:solidFill>
              </a:defRPr>
            </a:lvl3pPr>
            <a:lvl4pPr lvl="3">
              <a:spcBef>
                <a:spcPts val="0"/>
              </a:spcBef>
              <a:spcAft>
                <a:spcPts val="0"/>
              </a:spcAft>
              <a:buClr>
                <a:schemeClr val="dk1"/>
              </a:buClr>
              <a:buSzPts val="6000"/>
              <a:buNone/>
              <a:defRPr sz="6000">
                <a:solidFill>
                  <a:schemeClr val="dk1"/>
                </a:solidFill>
              </a:defRPr>
            </a:lvl4pPr>
            <a:lvl5pPr lvl="4">
              <a:spcBef>
                <a:spcPts val="0"/>
              </a:spcBef>
              <a:spcAft>
                <a:spcPts val="0"/>
              </a:spcAft>
              <a:buClr>
                <a:schemeClr val="dk1"/>
              </a:buClr>
              <a:buSzPts val="6000"/>
              <a:buNone/>
              <a:defRPr sz="6000">
                <a:solidFill>
                  <a:schemeClr val="dk1"/>
                </a:solidFill>
              </a:defRPr>
            </a:lvl5pPr>
            <a:lvl6pPr lvl="5">
              <a:spcBef>
                <a:spcPts val="0"/>
              </a:spcBef>
              <a:spcAft>
                <a:spcPts val="0"/>
              </a:spcAft>
              <a:buClr>
                <a:schemeClr val="dk1"/>
              </a:buClr>
              <a:buSzPts val="6000"/>
              <a:buNone/>
              <a:defRPr sz="6000">
                <a:solidFill>
                  <a:schemeClr val="dk1"/>
                </a:solidFill>
              </a:defRPr>
            </a:lvl6pPr>
            <a:lvl7pPr lvl="6">
              <a:spcBef>
                <a:spcPts val="0"/>
              </a:spcBef>
              <a:spcAft>
                <a:spcPts val="0"/>
              </a:spcAft>
              <a:buClr>
                <a:schemeClr val="dk1"/>
              </a:buClr>
              <a:buSzPts val="6000"/>
              <a:buNone/>
              <a:defRPr sz="6000">
                <a:solidFill>
                  <a:schemeClr val="dk1"/>
                </a:solidFill>
              </a:defRPr>
            </a:lvl7pPr>
            <a:lvl8pPr lvl="7">
              <a:spcBef>
                <a:spcPts val="0"/>
              </a:spcBef>
              <a:spcAft>
                <a:spcPts val="0"/>
              </a:spcAft>
              <a:buClr>
                <a:schemeClr val="dk1"/>
              </a:buClr>
              <a:buSzPts val="6000"/>
              <a:buNone/>
              <a:defRPr sz="6000">
                <a:solidFill>
                  <a:schemeClr val="dk1"/>
                </a:solidFill>
              </a:defRPr>
            </a:lvl8pPr>
            <a:lvl9pPr lvl="8">
              <a:spcBef>
                <a:spcPts val="0"/>
              </a:spcBef>
              <a:spcAft>
                <a:spcPts val="0"/>
              </a:spcAft>
              <a:buClr>
                <a:schemeClr val="dk1"/>
              </a:buClr>
              <a:buSzPts val="6000"/>
              <a:buNone/>
              <a:defRPr sz="6000">
                <a:solidFill>
                  <a:schemeClr val="dk1"/>
                </a:solidFill>
              </a:defRPr>
            </a:lvl9pPr>
          </a:lstStyle>
          <a:p>
            <a:endParaRPr/>
          </a:p>
        </p:txBody>
      </p:sp>
      <p:sp>
        <p:nvSpPr>
          <p:cNvPr id="10" name="Google Shape;10;p2"/>
          <p:cNvSpPr txBox="1">
            <a:spLocks noGrp="1"/>
          </p:cNvSpPr>
          <p:nvPr>
            <p:ph type="subTitle" idx="1"/>
          </p:nvPr>
        </p:nvSpPr>
        <p:spPr>
          <a:xfrm>
            <a:off x="817950" y="3620975"/>
            <a:ext cx="3829200" cy="24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44245" y="2032392"/>
            <a:ext cx="3423600" cy="62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139251" y="1886475"/>
            <a:ext cx="3056100" cy="138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300"/>
              <a:buNone/>
              <a:defRPr sz="20300">
                <a:solidFill>
                  <a:schemeClr val="lt1"/>
                </a:solidFill>
              </a:defRPr>
            </a:lvl1pPr>
            <a:lvl2pPr lvl="1" algn="ctr" rtl="0">
              <a:spcBef>
                <a:spcPts val="0"/>
              </a:spcBef>
              <a:spcAft>
                <a:spcPts val="0"/>
              </a:spcAft>
              <a:buClr>
                <a:schemeClr val="lt1"/>
              </a:buClr>
              <a:buSzPts val="12300"/>
              <a:buNone/>
              <a:defRPr sz="12300">
                <a:solidFill>
                  <a:schemeClr val="lt1"/>
                </a:solidFill>
              </a:defRPr>
            </a:lvl2pPr>
            <a:lvl3pPr lvl="2" algn="ctr" rtl="0">
              <a:spcBef>
                <a:spcPts val="0"/>
              </a:spcBef>
              <a:spcAft>
                <a:spcPts val="0"/>
              </a:spcAft>
              <a:buClr>
                <a:schemeClr val="lt1"/>
              </a:buClr>
              <a:buSzPts val="12300"/>
              <a:buNone/>
              <a:defRPr sz="12300">
                <a:solidFill>
                  <a:schemeClr val="lt1"/>
                </a:solidFill>
              </a:defRPr>
            </a:lvl3pPr>
            <a:lvl4pPr lvl="3" algn="ctr" rtl="0">
              <a:spcBef>
                <a:spcPts val="0"/>
              </a:spcBef>
              <a:spcAft>
                <a:spcPts val="0"/>
              </a:spcAft>
              <a:buClr>
                <a:schemeClr val="lt1"/>
              </a:buClr>
              <a:buSzPts val="12300"/>
              <a:buNone/>
              <a:defRPr sz="12300">
                <a:solidFill>
                  <a:schemeClr val="lt1"/>
                </a:solidFill>
              </a:defRPr>
            </a:lvl4pPr>
            <a:lvl5pPr lvl="4" algn="ctr" rtl="0">
              <a:spcBef>
                <a:spcPts val="0"/>
              </a:spcBef>
              <a:spcAft>
                <a:spcPts val="0"/>
              </a:spcAft>
              <a:buClr>
                <a:schemeClr val="lt1"/>
              </a:buClr>
              <a:buSzPts val="12300"/>
              <a:buNone/>
              <a:defRPr sz="12300">
                <a:solidFill>
                  <a:schemeClr val="lt1"/>
                </a:solidFill>
              </a:defRPr>
            </a:lvl5pPr>
            <a:lvl6pPr lvl="5" algn="ctr" rtl="0">
              <a:spcBef>
                <a:spcPts val="0"/>
              </a:spcBef>
              <a:spcAft>
                <a:spcPts val="0"/>
              </a:spcAft>
              <a:buClr>
                <a:schemeClr val="lt1"/>
              </a:buClr>
              <a:buSzPts val="12300"/>
              <a:buNone/>
              <a:defRPr sz="12300">
                <a:solidFill>
                  <a:schemeClr val="lt1"/>
                </a:solidFill>
              </a:defRPr>
            </a:lvl6pPr>
            <a:lvl7pPr lvl="6" algn="ctr" rtl="0">
              <a:spcBef>
                <a:spcPts val="0"/>
              </a:spcBef>
              <a:spcAft>
                <a:spcPts val="0"/>
              </a:spcAft>
              <a:buClr>
                <a:schemeClr val="lt1"/>
              </a:buClr>
              <a:buSzPts val="12300"/>
              <a:buNone/>
              <a:defRPr sz="12300">
                <a:solidFill>
                  <a:schemeClr val="lt1"/>
                </a:solidFill>
              </a:defRPr>
            </a:lvl7pPr>
            <a:lvl8pPr lvl="7" algn="ctr" rtl="0">
              <a:spcBef>
                <a:spcPts val="0"/>
              </a:spcBef>
              <a:spcAft>
                <a:spcPts val="0"/>
              </a:spcAft>
              <a:buClr>
                <a:schemeClr val="lt1"/>
              </a:buClr>
              <a:buSzPts val="12300"/>
              <a:buNone/>
              <a:defRPr sz="12300">
                <a:solidFill>
                  <a:schemeClr val="lt1"/>
                </a:solidFill>
              </a:defRPr>
            </a:lvl8pPr>
            <a:lvl9pPr lvl="8" algn="ctr" rtl="0">
              <a:spcBef>
                <a:spcPts val="0"/>
              </a:spcBef>
              <a:spcAft>
                <a:spcPts val="0"/>
              </a:spcAft>
              <a:buClr>
                <a:schemeClr val="lt1"/>
              </a:buClr>
              <a:buSzPts val="12300"/>
              <a:buNone/>
              <a:defRPr sz="12300">
                <a:solidFill>
                  <a:schemeClr val="lt1"/>
                </a:solidFill>
              </a:defRPr>
            </a:lvl9pPr>
          </a:lstStyle>
          <a:p>
            <a:r>
              <a:t>xx%</a:t>
            </a:r>
          </a:p>
        </p:txBody>
      </p:sp>
      <p:sp>
        <p:nvSpPr>
          <p:cNvPr id="14" name="Google Shape;14;p3"/>
          <p:cNvSpPr txBox="1">
            <a:spLocks noGrp="1"/>
          </p:cNvSpPr>
          <p:nvPr>
            <p:ph type="subTitle" idx="1"/>
          </p:nvPr>
        </p:nvSpPr>
        <p:spPr>
          <a:xfrm>
            <a:off x="4644245" y="3062708"/>
            <a:ext cx="3246900" cy="4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1pPr>
            <a:lvl2pPr lvl="1"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2pPr>
            <a:lvl3pPr lvl="2"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3pPr>
            <a:lvl4pPr lvl="3"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4pPr>
            <a:lvl5pPr lvl="4"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5pPr>
            <a:lvl6pPr lvl="5"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6pPr>
            <a:lvl7pPr lvl="6"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7pPr>
            <a:lvl8pPr lvl="7"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8pPr>
            <a:lvl9pPr lvl="8" rtl="0">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3225" y="1243700"/>
            <a:ext cx="5922600" cy="325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AutoNum type="arabicPeriod"/>
              <a:defRPr>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7" name="Google Shape;17;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dk2"/>
        </a:soli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ctrTitle"/>
          </p:nvPr>
        </p:nvSpPr>
        <p:spPr>
          <a:xfrm>
            <a:off x="1690800" y="1412200"/>
            <a:ext cx="57624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endParaRPr/>
          </a:p>
        </p:txBody>
      </p:sp>
      <p:sp>
        <p:nvSpPr>
          <p:cNvPr id="32" name="Google Shape;32;p9"/>
          <p:cNvSpPr txBox="1">
            <a:spLocks noGrp="1"/>
          </p:cNvSpPr>
          <p:nvPr>
            <p:ph type="subTitle" idx="1"/>
          </p:nvPr>
        </p:nvSpPr>
        <p:spPr>
          <a:xfrm>
            <a:off x="2105100" y="2523638"/>
            <a:ext cx="49338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4891050" y="1860751"/>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41" name="Google Shape;41;p13"/>
          <p:cNvSpPr txBox="1">
            <a:spLocks noGrp="1"/>
          </p:cNvSpPr>
          <p:nvPr>
            <p:ph type="title" idx="2" hasCustomPrompt="1"/>
          </p:nvPr>
        </p:nvSpPr>
        <p:spPr>
          <a:xfrm>
            <a:off x="3987701" y="1141600"/>
            <a:ext cx="8271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42" name="Google Shape;42;p13"/>
          <p:cNvSpPr txBox="1">
            <a:spLocks noGrp="1"/>
          </p:cNvSpPr>
          <p:nvPr>
            <p:ph type="title" idx="3" hasCustomPrompt="1"/>
          </p:nvPr>
        </p:nvSpPr>
        <p:spPr>
          <a:xfrm>
            <a:off x="3987701" y="2009523"/>
            <a:ext cx="8271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43" name="Google Shape;43;p13"/>
          <p:cNvSpPr txBox="1">
            <a:spLocks noGrp="1"/>
          </p:cNvSpPr>
          <p:nvPr>
            <p:ph type="title" idx="4"/>
          </p:nvPr>
        </p:nvSpPr>
        <p:spPr>
          <a:xfrm>
            <a:off x="4891050" y="3605801"/>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44" name="Google Shape;44;p13"/>
          <p:cNvSpPr txBox="1">
            <a:spLocks noGrp="1"/>
          </p:cNvSpPr>
          <p:nvPr>
            <p:ph type="title" idx="5"/>
          </p:nvPr>
        </p:nvSpPr>
        <p:spPr>
          <a:xfrm>
            <a:off x="4891050" y="1021526"/>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45" name="Google Shape;45;p13"/>
          <p:cNvSpPr txBox="1">
            <a:spLocks noGrp="1"/>
          </p:cNvSpPr>
          <p:nvPr>
            <p:ph type="title" idx="6"/>
          </p:nvPr>
        </p:nvSpPr>
        <p:spPr>
          <a:xfrm>
            <a:off x="4891050" y="2737876"/>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46" name="Google Shape;46;p13"/>
          <p:cNvSpPr txBox="1">
            <a:spLocks noGrp="1"/>
          </p:cNvSpPr>
          <p:nvPr>
            <p:ph type="title" idx="7" hasCustomPrompt="1"/>
          </p:nvPr>
        </p:nvSpPr>
        <p:spPr>
          <a:xfrm>
            <a:off x="3987701" y="2857951"/>
            <a:ext cx="8271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47" name="Google Shape;47;p13"/>
          <p:cNvSpPr txBox="1">
            <a:spLocks noGrp="1"/>
          </p:cNvSpPr>
          <p:nvPr>
            <p:ph type="title" idx="8" hasCustomPrompt="1"/>
          </p:nvPr>
        </p:nvSpPr>
        <p:spPr>
          <a:xfrm>
            <a:off x="3987701" y="3725875"/>
            <a:ext cx="8271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48" name="Google Shape;48;p13"/>
          <p:cNvSpPr txBox="1">
            <a:spLocks noGrp="1"/>
          </p:cNvSpPr>
          <p:nvPr>
            <p:ph type="subTitle" idx="1"/>
          </p:nvPr>
        </p:nvSpPr>
        <p:spPr>
          <a:xfrm>
            <a:off x="4891050" y="1308841"/>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49" name="Google Shape;49;p13"/>
          <p:cNvSpPr txBox="1">
            <a:spLocks noGrp="1"/>
          </p:cNvSpPr>
          <p:nvPr>
            <p:ph type="subTitle" idx="9"/>
          </p:nvPr>
        </p:nvSpPr>
        <p:spPr>
          <a:xfrm>
            <a:off x="4891050" y="3022946"/>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50" name="Google Shape;50;p13"/>
          <p:cNvSpPr txBox="1">
            <a:spLocks noGrp="1"/>
          </p:cNvSpPr>
          <p:nvPr>
            <p:ph type="subTitle" idx="13"/>
          </p:nvPr>
        </p:nvSpPr>
        <p:spPr>
          <a:xfrm>
            <a:off x="4891050" y="2140224"/>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51" name="Google Shape;51;p13"/>
          <p:cNvSpPr txBox="1">
            <a:spLocks noGrp="1"/>
          </p:cNvSpPr>
          <p:nvPr>
            <p:ph type="subTitle" idx="14"/>
          </p:nvPr>
        </p:nvSpPr>
        <p:spPr>
          <a:xfrm>
            <a:off x="4891050" y="3885274"/>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52" name="Google Shape;52;p13"/>
          <p:cNvSpPr txBox="1">
            <a:spLocks noGrp="1"/>
          </p:cNvSpPr>
          <p:nvPr>
            <p:ph type="title" idx="15"/>
          </p:nvPr>
        </p:nvSpPr>
        <p:spPr>
          <a:xfrm>
            <a:off x="865625" y="2307450"/>
            <a:ext cx="267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solidFill>
          <a:schemeClr val="lt1"/>
        </a:solid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1756414" y="1585275"/>
            <a:ext cx="2147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8"/>
          <p:cNvSpPr txBox="1">
            <a:spLocks noGrp="1"/>
          </p:cNvSpPr>
          <p:nvPr>
            <p:ph type="subTitle" idx="1"/>
          </p:nvPr>
        </p:nvSpPr>
        <p:spPr>
          <a:xfrm>
            <a:off x="1463614" y="187625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7" name="Google Shape;67;p18"/>
          <p:cNvSpPr txBox="1">
            <a:spLocks noGrp="1"/>
          </p:cNvSpPr>
          <p:nvPr>
            <p:ph type="title" idx="2"/>
          </p:nvPr>
        </p:nvSpPr>
        <p:spPr>
          <a:xfrm>
            <a:off x="1756414" y="3249375"/>
            <a:ext cx="2147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8" name="Google Shape;68;p18"/>
          <p:cNvSpPr txBox="1">
            <a:spLocks noGrp="1"/>
          </p:cNvSpPr>
          <p:nvPr>
            <p:ph type="subTitle" idx="3"/>
          </p:nvPr>
        </p:nvSpPr>
        <p:spPr>
          <a:xfrm>
            <a:off x="1463614" y="3547287"/>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9" name="Google Shape;69;p18"/>
          <p:cNvSpPr txBox="1">
            <a:spLocks noGrp="1"/>
          </p:cNvSpPr>
          <p:nvPr>
            <p:ph type="title" idx="4"/>
          </p:nvPr>
        </p:nvSpPr>
        <p:spPr>
          <a:xfrm>
            <a:off x="5195636" y="1585275"/>
            <a:ext cx="2236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0" name="Google Shape;70;p18"/>
          <p:cNvSpPr txBox="1">
            <a:spLocks noGrp="1"/>
          </p:cNvSpPr>
          <p:nvPr>
            <p:ph type="subTitle" idx="5"/>
          </p:nvPr>
        </p:nvSpPr>
        <p:spPr>
          <a:xfrm>
            <a:off x="4947686" y="187625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 name="Google Shape;71;p18"/>
          <p:cNvSpPr txBox="1">
            <a:spLocks noGrp="1"/>
          </p:cNvSpPr>
          <p:nvPr>
            <p:ph type="title" idx="6"/>
          </p:nvPr>
        </p:nvSpPr>
        <p:spPr>
          <a:xfrm>
            <a:off x="5195636" y="3249525"/>
            <a:ext cx="2236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2" name="Google Shape;72;p18"/>
          <p:cNvSpPr txBox="1">
            <a:spLocks noGrp="1"/>
          </p:cNvSpPr>
          <p:nvPr>
            <p:ph type="subTitle" idx="7"/>
          </p:nvPr>
        </p:nvSpPr>
        <p:spPr>
          <a:xfrm>
            <a:off x="4947686" y="3546842"/>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3" name="Google Shape;73;p18"/>
          <p:cNvSpPr txBox="1">
            <a:spLocks noGrp="1"/>
          </p:cNvSpPr>
          <p:nvPr>
            <p:ph type="title" idx="8"/>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Poppins Black"/>
              <a:buNone/>
              <a:defRPr sz="2700">
                <a:solidFill>
                  <a:schemeClr val="hlink"/>
                </a:solidFill>
                <a:latin typeface="Poppins Black"/>
                <a:ea typeface="Poppins Black"/>
                <a:cs typeface="Poppins Black"/>
                <a:sym typeface="Poppins Black"/>
              </a:defRPr>
            </a:lvl1pPr>
            <a:lvl2pPr lvl="1">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2pPr>
            <a:lvl3pPr lvl="2">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3pPr>
            <a:lvl4pPr lvl="3">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4pPr>
            <a:lvl5pPr lvl="4">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5pPr>
            <a:lvl6pPr lvl="5">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6pPr>
            <a:lvl7pPr lvl="6">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7pPr>
            <a:lvl8pPr lvl="7">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8pPr>
            <a:lvl9pPr lvl="8">
              <a:spcBef>
                <a:spcPts val="0"/>
              </a:spcBef>
              <a:spcAft>
                <a:spcPts val="0"/>
              </a:spcAft>
              <a:buClr>
                <a:schemeClr val="hlink"/>
              </a:buClr>
              <a:buSzPts val="3000"/>
              <a:buFont typeface="Poppins Black"/>
              <a:buNone/>
              <a:defRPr sz="3000">
                <a:solidFill>
                  <a:schemeClr val="hlink"/>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Lato"/>
              <a:buChar char="●"/>
              <a:defRPr>
                <a:solidFill>
                  <a:schemeClr val="hlink"/>
                </a:solidFill>
                <a:latin typeface="Lato"/>
                <a:ea typeface="Lato"/>
                <a:cs typeface="Lato"/>
                <a:sym typeface="Lato"/>
              </a:defRPr>
            </a:lvl1pPr>
            <a:lvl2pPr marL="914400" lvl="1"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2pPr>
            <a:lvl3pPr marL="1371600" lvl="2"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3pPr>
            <a:lvl4pPr marL="1828800" lvl="3"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4pPr>
            <a:lvl5pPr marL="2286000" lvl="4"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5pPr>
            <a:lvl6pPr marL="2743200" lvl="5"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6pPr>
            <a:lvl7pPr marL="3200400" lvl="6"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7pPr>
            <a:lvl8pPr marL="3657600" lvl="7"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8pPr>
            <a:lvl9pPr marL="4114800" lvl="8" indent="-317500">
              <a:lnSpc>
                <a:spcPct val="115000"/>
              </a:lnSpc>
              <a:spcBef>
                <a:spcPts val="1600"/>
              </a:spcBef>
              <a:spcAft>
                <a:spcPts val="1600"/>
              </a:spcAft>
              <a:buClr>
                <a:schemeClr val="hlink"/>
              </a:buClr>
              <a:buSzPts val="1400"/>
              <a:buFont typeface="Lato"/>
              <a:buChar char="■"/>
              <a:defRPr>
                <a:solidFill>
                  <a:schemeClr val="hlink"/>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pic>
        <p:nvPicPr>
          <p:cNvPr id="133" name="Google Shape;133;p29"/>
          <p:cNvPicPr preferRelativeResize="0"/>
          <p:nvPr/>
        </p:nvPicPr>
        <p:blipFill rotWithShape="1">
          <a:blip r:embed="rId3">
            <a:alphaModFix/>
          </a:blip>
          <a:srcRect l="31156" t="9627" r="1508" b="13104"/>
          <a:stretch/>
        </p:blipFill>
        <p:spPr>
          <a:xfrm>
            <a:off x="5376025" y="951650"/>
            <a:ext cx="4243751" cy="3251374"/>
          </a:xfrm>
          <a:prstGeom prst="rect">
            <a:avLst/>
          </a:prstGeom>
          <a:noFill/>
          <a:ln>
            <a:noFill/>
          </a:ln>
        </p:spPr>
      </p:pic>
      <p:sp>
        <p:nvSpPr>
          <p:cNvPr id="134" name="Google Shape;134;p29"/>
          <p:cNvSpPr txBox="1">
            <a:spLocks noGrp="1"/>
          </p:cNvSpPr>
          <p:nvPr>
            <p:ph type="ctrTitle"/>
          </p:nvPr>
        </p:nvSpPr>
        <p:spPr>
          <a:xfrm>
            <a:off x="187050" y="566053"/>
            <a:ext cx="4460100" cy="1508400"/>
          </a:xfrm>
          <a:prstGeom prst="rect">
            <a:avLst/>
          </a:prstGeom>
        </p:spPr>
        <p:txBody>
          <a:bodyPr spcFirstLastPara="1" wrap="square" lIns="91425" tIns="91425" rIns="91425" bIns="91425" anchor="ctr" anchorCtr="0">
            <a:noAutofit/>
          </a:bodyPr>
          <a:lstStyle/>
          <a:p>
            <a:pPr marL="0" lvl="0" indent="0" rtl="0">
              <a:lnSpc>
                <a:spcPct val="80000"/>
              </a:lnSpc>
              <a:spcBef>
                <a:spcPts val="0"/>
              </a:spcBef>
              <a:spcAft>
                <a:spcPts val="0"/>
              </a:spcAft>
              <a:buNone/>
            </a:pPr>
            <a:br>
              <a:rPr lang="en" sz="6000" dirty="0">
                <a:latin typeface="Times" pitchFamily="2" charset="0"/>
                <a:sym typeface="Poppins Black"/>
              </a:rPr>
            </a:br>
            <a:br>
              <a:rPr lang="en" sz="6000" dirty="0">
                <a:latin typeface="Times" pitchFamily="2" charset="0"/>
                <a:sym typeface="Poppins Black"/>
              </a:rPr>
            </a:br>
            <a:br>
              <a:rPr lang="en" sz="6000" dirty="0">
                <a:latin typeface="Times" pitchFamily="2" charset="0"/>
                <a:sym typeface="Poppins Black"/>
              </a:rPr>
            </a:br>
            <a:r>
              <a:rPr lang="en" sz="6000" dirty="0" err="1">
                <a:latin typeface="Times" pitchFamily="2" charset="0"/>
                <a:sym typeface="Poppins Black"/>
              </a:rPr>
              <a:t>Projet</a:t>
            </a:r>
            <a:r>
              <a:rPr lang="en" sz="6000" dirty="0">
                <a:latin typeface="Times" pitchFamily="2" charset="0"/>
                <a:sym typeface="Poppins Black"/>
              </a:rPr>
              <a:t> Gestion </a:t>
            </a:r>
            <a:r>
              <a:rPr lang="en" sz="6000" dirty="0" err="1">
                <a:latin typeface="Times" pitchFamily="2" charset="0"/>
                <a:sym typeface="Poppins Black"/>
              </a:rPr>
              <a:t>Hotelière</a:t>
            </a:r>
            <a:endParaRPr sz="6000" dirty="0">
              <a:latin typeface="Times" pitchFamily="2" charset="0"/>
              <a:sym typeface="Poppins Black"/>
            </a:endParaRPr>
          </a:p>
        </p:txBody>
      </p:sp>
      <p:sp>
        <p:nvSpPr>
          <p:cNvPr id="135" name="Google Shape;135;p29"/>
          <p:cNvSpPr txBox="1">
            <a:spLocks noGrp="1"/>
          </p:cNvSpPr>
          <p:nvPr>
            <p:ph type="subTitle" idx="1"/>
          </p:nvPr>
        </p:nvSpPr>
        <p:spPr>
          <a:xfrm>
            <a:off x="172549" y="4453243"/>
            <a:ext cx="4460091" cy="2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u="sng" dirty="0" err="1">
                <a:latin typeface="Times" pitchFamily="2" charset="0"/>
              </a:rPr>
              <a:t>Professeur</a:t>
            </a:r>
            <a:r>
              <a:rPr lang="en-US" sz="2000" dirty="0">
                <a:latin typeface="Times" pitchFamily="2" charset="0"/>
              </a:rPr>
              <a:t> : M. Ahmet Bamba </a:t>
            </a:r>
            <a:r>
              <a:rPr lang="en-US" sz="2000" dirty="0" err="1">
                <a:latin typeface="Times" pitchFamily="2" charset="0"/>
              </a:rPr>
              <a:t>Mbacke</a:t>
            </a:r>
            <a:endParaRPr sz="2000" dirty="0">
              <a:latin typeface="Times" pitchFamily="2" charset="0"/>
              <a:sym typeface="Lato"/>
            </a:endParaRPr>
          </a:p>
        </p:txBody>
      </p:sp>
      <p:grpSp>
        <p:nvGrpSpPr>
          <p:cNvPr id="136" name="Google Shape;136;p29"/>
          <p:cNvGrpSpPr/>
          <p:nvPr/>
        </p:nvGrpSpPr>
        <p:grpSpPr>
          <a:xfrm rot="5400000">
            <a:off x="6749330" y="2432698"/>
            <a:ext cx="4011390" cy="278100"/>
            <a:chOff x="892775" y="3849125"/>
            <a:chExt cx="3567900" cy="278100"/>
          </a:xfrm>
        </p:grpSpPr>
        <p:cxnSp>
          <p:nvCxnSpPr>
            <p:cNvPr id="137" name="Google Shape;137;p29"/>
            <p:cNvCxnSpPr/>
            <p:nvPr/>
          </p:nvCxnSpPr>
          <p:spPr>
            <a:xfrm>
              <a:off x="892775" y="3988175"/>
              <a:ext cx="3567900" cy="0"/>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29"/>
            <p:cNvCxnSpPr/>
            <p:nvPr/>
          </p:nvCxnSpPr>
          <p:spPr>
            <a:xfrm>
              <a:off x="892778" y="3849125"/>
              <a:ext cx="0" cy="278100"/>
            </a:xfrm>
            <a:prstGeom prst="straightConnector1">
              <a:avLst/>
            </a:prstGeom>
            <a:noFill/>
            <a:ln w="19050" cap="flat" cmpd="sng">
              <a:solidFill>
                <a:schemeClr val="dk1"/>
              </a:solidFill>
              <a:prstDash val="solid"/>
              <a:round/>
              <a:headEnd type="none" w="med" len="med"/>
              <a:tailEnd type="none" w="med" len="med"/>
            </a:ln>
          </p:spPr>
        </p:cxnSp>
        <p:cxnSp>
          <p:nvCxnSpPr>
            <p:cNvPr id="139" name="Google Shape;139;p29"/>
            <p:cNvCxnSpPr/>
            <p:nvPr/>
          </p:nvCxnSpPr>
          <p:spPr>
            <a:xfrm>
              <a:off x="4460675" y="3849125"/>
              <a:ext cx="0" cy="278100"/>
            </a:xfrm>
            <a:prstGeom prst="straightConnector1">
              <a:avLst/>
            </a:prstGeom>
            <a:noFill/>
            <a:ln w="19050" cap="flat" cmpd="sng">
              <a:solidFill>
                <a:schemeClr val="dk1"/>
              </a:solidFill>
              <a:prstDash val="solid"/>
              <a:round/>
              <a:headEnd type="none" w="med" len="med"/>
              <a:tailEnd type="none" w="med" len="med"/>
            </a:ln>
          </p:spPr>
        </p:cxnSp>
      </p:grpSp>
      <p:sp>
        <p:nvSpPr>
          <p:cNvPr id="140" name="Google Shape;140;p29"/>
          <p:cNvSpPr/>
          <p:nvPr/>
        </p:nvSpPr>
        <p:spPr>
          <a:xfrm>
            <a:off x="4866500" y="3441267"/>
            <a:ext cx="1136243" cy="1136243"/>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id="{43D93803-0508-9DFC-CFC7-7409E3315513}"/>
              </a:ext>
            </a:extLst>
          </p:cNvPr>
          <p:cNvSpPr txBox="1"/>
          <p:nvPr/>
        </p:nvSpPr>
        <p:spPr>
          <a:xfrm>
            <a:off x="4530436" y="20782"/>
            <a:ext cx="184731" cy="307777"/>
          </a:xfrm>
          <a:prstGeom prst="rect">
            <a:avLst/>
          </a:prstGeom>
          <a:noFill/>
        </p:spPr>
        <p:txBody>
          <a:bodyPr wrap="none" rtlCol="0">
            <a:spAutoFit/>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4473450" y="2537990"/>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err="1">
                <a:solidFill>
                  <a:schemeClr val="lt1"/>
                </a:solidFill>
                <a:latin typeface="Times" pitchFamily="2" charset="0"/>
              </a:rPr>
              <a:t>Paramètres</a:t>
            </a:r>
            <a:r>
              <a:rPr lang="en" b="1" u="sng" dirty="0">
                <a:solidFill>
                  <a:schemeClr val="lt1"/>
                </a:solidFill>
                <a:latin typeface="Times" pitchFamily="2" charset="0"/>
              </a:rPr>
              <a:t> de </a:t>
            </a:r>
            <a:r>
              <a:rPr lang="en" b="1" u="sng" dirty="0" err="1">
                <a:solidFill>
                  <a:schemeClr val="lt1"/>
                </a:solidFill>
                <a:latin typeface="Times" pitchFamily="2" charset="0"/>
              </a:rPr>
              <a:t>l’environnement</a:t>
            </a:r>
            <a:endParaRPr b="1" u="sng" dirty="0">
              <a:solidFill>
                <a:schemeClr val="lt1"/>
              </a:solidFill>
              <a:latin typeface="Times" pitchFamily="2" charset="0"/>
            </a:endParaRPr>
          </a:p>
        </p:txBody>
      </p:sp>
      <p:sp>
        <p:nvSpPr>
          <p:cNvPr id="179" name="Google Shape;179;p32"/>
          <p:cNvSpPr txBox="1">
            <a:spLocks noGrp="1"/>
          </p:cNvSpPr>
          <p:nvPr>
            <p:ph type="title" idx="2"/>
          </p:nvPr>
        </p:nvSpPr>
        <p:spPr>
          <a:xfrm>
            <a:off x="1139251" y="1886475"/>
            <a:ext cx="30561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solidFill>
                  <a:schemeClr val="lt1"/>
                </a:solidFill>
              </a:rPr>
              <a:t>03</a:t>
            </a:r>
            <a:endParaRPr sz="10000" dirty="0">
              <a:solidFill>
                <a:schemeClr val="lt1"/>
              </a:solidFill>
            </a:endParaRPr>
          </a:p>
        </p:txBody>
      </p:sp>
      <p:sp>
        <p:nvSpPr>
          <p:cNvPr id="181" name="Google Shape;181;p32"/>
          <p:cNvSpPr/>
          <p:nvPr/>
        </p:nvSpPr>
        <p:spPr>
          <a:xfrm>
            <a:off x="4971450" y="4900725"/>
            <a:ext cx="119075" cy="119100"/>
          </a:xfrm>
          <a:custGeom>
            <a:avLst/>
            <a:gdLst/>
            <a:ahLst/>
            <a:cxnLst/>
            <a:rect l="l" t="t" r="r" b="b"/>
            <a:pathLst>
              <a:path w="4763" h="4764" fill="none" extrusionOk="0">
                <a:moveTo>
                  <a:pt x="4763" y="1"/>
                </a:moveTo>
                <a:lnTo>
                  <a:pt x="0" y="4763"/>
                </a:lnTo>
              </a:path>
            </a:pathLst>
          </a:custGeom>
          <a:noFill/>
          <a:ln w="3875" cap="flat" cmpd="sng">
            <a:solidFill>
              <a:srgbClr val="1D1D1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649525" y="1886466"/>
            <a:ext cx="404495" cy="404495"/>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32"/>
          <p:cNvGrpSpPr/>
          <p:nvPr/>
        </p:nvGrpSpPr>
        <p:grpSpPr>
          <a:xfrm rot="5400000">
            <a:off x="3392831" y="2435503"/>
            <a:ext cx="1883138" cy="278100"/>
            <a:chOff x="892775" y="3849125"/>
            <a:chExt cx="3567900" cy="278100"/>
          </a:xfrm>
        </p:grpSpPr>
        <p:cxnSp>
          <p:nvCxnSpPr>
            <p:cNvPr id="184" name="Google Shape;184;p32"/>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85" name="Google Shape;185;p32"/>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2"/>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88895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8B9CC-C7D7-FBFF-5B6F-A170A0DFE5E0}"/>
              </a:ext>
            </a:extLst>
          </p:cNvPr>
          <p:cNvSpPr>
            <a:spLocks noGrp="1"/>
          </p:cNvSpPr>
          <p:nvPr>
            <p:ph type="title"/>
          </p:nvPr>
        </p:nvSpPr>
        <p:spPr>
          <a:xfrm>
            <a:off x="466071" y="331802"/>
            <a:ext cx="5768100" cy="528600"/>
          </a:xfrm>
        </p:spPr>
        <p:txBody>
          <a:bodyPr/>
          <a:lstStyle/>
          <a:p>
            <a:pPr marL="285750" indent="-285750">
              <a:buFont typeface="Arial" panose="020B0604020202020204" pitchFamily="34" charset="0"/>
              <a:buChar char="•"/>
            </a:pPr>
            <a:r>
              <a:rPr lang="fr-FR" sz="1800" dirty="0">
                <a:latin typeface="Times" pitchFamily="2" charset="0"/>
              </a:rPr>
              <a:t>API GO</a:t>
            </a:r>
          </a:p>
        </p:txBody>
      </p:sp>
      <p:pic>
        <p:nvPicPr>
          <p:cNvPr id="4" name="Image 3">
            <a:extLst>
              <a:ext uri="{FF2B5EF4-FFF2-40B4-BE49-F238E27FC236}">
                <a16:creationId xmlns:a16="http://schemas.microsoft.com/office/drawing/2014/main" id="{D10E0DDB-4E18-F2A1-A18E-7A0E26F464DE}"/>
              </a:ext>
            </a:extLst>
          </p:cNvPr>
          <p:cNvPicPr>
            <a:picLocks noChangeAspect="1"/>
          </p:cNvPicPr>
          <p:nvPr/>
        </p:nvPicPr>
        <p:blipFill>
          <a:blip r:embed="rId2"/>
          <a:stretch>
            <a:fillRect/>
          </a:stretch>
        </p:blipFill>
        <p:spPr>
          <a:xfrm>
            <a:off x="1634545" y="860402"/>
            <a:ext cx="5207000" cy="3873500"/>
          </a:xfrm>
          <a:prstGeom prst="rect">
            <a:avLst/>
          </a:prstGeom>
        </p:spPr>
      </p:pic>
    </p:spTree>
    <p:extLst>
      <p:ext uri="{BB962C8B-B14F-4D97-AF65-F5344CB8AC3E}">
        <p14:creationId xmlns:p14="http://schemas.microsoft.com/office/powerpoint/2010/main" val="3469640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0AD8E3-D1F3-E7F8-0E2F-B95233BD5DDF}"/>
              </a:ext>
            </a:extLst>
          </p:cNvPr>
          <p:cNvSpPr>
            <a:spLocks noGrp="1"/>
          </p:cNvSpPr>
          <p:nvPr>
            <p:ph type="title"/>
          </p:nvPr>
        </p:nvSpPr>
        <p:spPr/>
        <p:txBody>
          <a:bodyPr/>
          <a:lstStyle/>
          <a:p>
            <a:pPr marL="457200" indent="-457200">
              <a:buFont typeface="Arial" panose="020B0604020202020204" pitchFamily="34" charset="0"/>
              <a:buChar char="•"/>
            </a:pPr>
            <a:r>
              <a:rPr lang="fr-FR" sz="3200" dirty="0">
                <a:latin typeface="Times" pitchFamily="2" charset="0"/>
              </a:rPr>
              <a:t>App mobile</a:t>
            </a:r>
            <a:endParaRPr lang="fr-FR" dirty="0"/>
          </a:p>
        </p:txBody>
      </p:sp>
      <p:pic>
        <p:nvPicPr>
          <p:cNvPr id="4" name="Image 3">
            <a:extLst>
              <a:ext uri="{FF2B5EF4-FFF2-40B4-BE49-F238E27FC236}">
                <a16:creationId xmlns:a16="http://schemas.microsoft.com/office/drawing/2014/main" id="{50AD38C9-8091-2941-2765-150F0C7D0D9B}"/>
              </a:ext>
            </a:extLst>
          </p:cNvPr>
          <p:cNvPicPr>
            <a:picLocks noChangeAspect="1"/>
          </p:cNvPicPr>
          <p:nvPr/>
        </p:nvPicPr>
        <p:blipFill>
          <a:blip r:embed="rId2"/>
          <a:stretch>
            <a:fillRect/>
          </a:stretch>
        </p:blipFill>
        <p:spPr>
          <a:xfrm>
            <a:off x="1420100" y="1582205"/>
            <a:ext cx="5768100" cy="1558927"/>
          </a:xfrm>
          <a:prstGeom prst="rect">
            <a:avLst/>
          </a:prstGeom>
        </p:spPr>
      </p:pic>
    </p:spTree>
    <p:extLst>
      <p:ext uri="{BB962C8B-B14F-4D97-AF65-F5344CB8AC3E}">
        <p14:creationId xmlns:p14="http://schemas.microsoft.com/office/powerpoint/2010/main" val="2709868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4473450" y="2537990"/>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err="1">
                <a:solidFill>
                  <a:schemeClr val="lt1"/>
                </a:solidFill>
                <a:latin typeface="Times" pitchFamily="2" charset="0"/>
              </a:rPr>
              <a:t>Paramètres</a:t>
            </a:r>
            <a:r>
              <a:rPr lang="en" b="1" u="sng" dirty="0">
                <a:solidFill>
                  <a:schemeClr val="lt1"/>
                </a:solidFill>
                <a:latin typeface="Times" pitchFamily="2" charset="0"/>
              </a:rPr>
              <a:t> de configuration</a:t>
            </a:r>
            <a:endParaRPr b="1" u="sng" dirty="0">
              <a:solidFill>
                <a:schemeClr val="lt1"/>
              </a:solidFill>
              <a:latin typeface="Times" pitchFamily="2" charset="0"/>
            </a:endParaRPr>
          </a:p>
        </p:txBody>
      </p:sp>
      <p:sp>
        <p:nvSpPr>
          <p:cNvPr id="179" name="Google Shape;179;p32"/>
          <p:cNvSpPr txBox="1">
            <a:spLocks noGrp="1"/>
          </p:cNvSpPr>
          <p:nvPr>
            <p:ph type="title" idx="2"/>
          </p:nvPr>
        </p:nvSpPr>
        <p:spPr>
          <a:xfrm>
            <a:off x="1139251" y="1886475"/>
            <a:ext cx="30561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solidFill>
                  <a:schemeClr val="lt1"/>
                </a:solidFill>
              </a:rPr>
              <a:t>04</a:t>
            </a:r>
            <a:endParaRPr sz="10000" dirty="0">
              <a:solidFill>
                <a:schemeClr val="lt1"/>
              </a:solidFill>
            </a:endParaRPr>
          </a:p>
        </p:txBody>
      </p:sp>
      <p:sp>
        <p:nvSpPr>
          <p:cNvPr id="181" name="Google Shape;181;p32"/>
          <p:cNvSpPr/>
          <p:nvPr/>
        </p:nvSpPr>
        <p:spPr>
          <a:xfrm>
            <a:off x="4971450" y="4900725"/>
            <a:ext cx="119075" cy="119100"/>
          </a:xfrm>
          <a:custGeom>
            <a:avLst/>
            <a:gdLst/>
            <a:ahLst/>
            <a:cxnLst/>
            <a:rect l="l" t="t" r="r" b="b"/>
            <a:pathLst>
              <a:path w="4763" h="4764" fill="none" extrusionOk="0">
                <a:moveTo>
                  <a:pt x="4763" y="1"/>
                </a:moveTo>
                <a:lnTo>
                  <a:pt x="0" y="4763"/>
                </a:lnTo>
              </a:path>
            </a:pathLst>
          </a:custGeom>
          <a:noFill/>
          <a:ln w="3875" cap="flat" cmpd="sng">
            <a:solidFill>
              <a:srgbClr val="1D1D1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649525" y="1886466"/>
            <a:ext cx="404495" cy="404495"/>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32"/>
          <p:cNvGrpSpPr/>
          <p:nvPr/>
        </p:nvGrpSpPr>
        <p:grpSpPr>
          <a:xfrm rot="5400000">
            <a:off x="3392831" y="2435503"/>
            <a:ext cx="1883138" cy="278100"/>
            <a:chOff x="892775" y="3849125"/>
            <a:chExt cx="3567900" cy="278100"/>
          </a:xfrm>
        </p:grpSpPr>
        <p:cxnSp>
          <p:nvCxnSpPr>
            <p:cNvPr id="184" name="Google Shape;184;p32"/>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85" name="Google Shape;185;p32"/>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2"/>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172314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6FED1D8-E175-C94B-5527-B280FB7E9470}"/>
              </a:ext>
            </a:extLst>
          </p:cNvPr>
          <p:cNvSpPr txBox="1"/>
          <p:nvPr/>
        </p:nvSpPr>
        <p:spPr>
          <a:xfrm>
            <a:off x="202758" y="326003"/>
            <a:ext cx="8404529" cy="5047536"/>
          </a:xfrm>
          <a:prstGeom prst="rect">
            <a:avLst/>
          </a:prstGeom>
          <a:noFill/>
        </p:spPr>
        <p:txBody>
          <a:bodyPr wrap="square" rtlCol="0">
            <a:spAutoFit/>
          </a:bodyPr>
          <a:lstStyle/>
          <a:p>
            <a:pPr marL="285750" indent="-285750">
              <a:buFont typeface="Wingdings" pitchFamily="2" charset="2"/>
              <a:buChar char="Ø"/>
            </a:pPr>
            <a:r>
              <a:rPr lang="fr-FR" dirty="0">
                <a:latin typeface="Times" pitchFamily="2" charset="0"/>
              </a:rPr>
              <a:t>Pour configurer l’API Go, nous avons besoin d’installer la version 1.20 et avoir un serveur de base de données </a:t>
            </a:r>
          </a:p>
          <a:p>
            <a:r>
              <a:rPr lang="fr-FR" dirty="0">
                <a:latin typeface="Times" pitchFamily="2" charset="0"/>
              </a:rPr>
              <a:t>      MYSQL , un client </a:t>
            </a:r>
            <a:r>
              <a:rPr lang="fr-FR" dirty="0" err="1">
                <a:latin typeface="Times" pitchFamily="2" charset="0"/>
              </a:rPr>
              <a:t>postman</a:t>
            </a:r>
            <a:r>
              <a:rPr lang="fr-FR" dirty="0">
                <a:latin typeface="Times" pitchFamily="2" charset="0"/>
              </a:rPr>
              <a:t> pour pouvoir tester l’API.</a:t>
            </a:r>
          </a:p>
          <a:p>
            <a:endParaRPr lang="fr-FR" dirty="0">
              <a:latin typeface="Times" pitchFamily="2" charset="0"/>
            </a:endParaRPr>
          </a:p>
          <a:p>
            <a:endParaRPr lang="fr-FR" dirty="0">
              <a:latin typeface="Times" pitchFamily="2" charset="0"/>
            </a:endParaRPr>
          </a:p>
          <a:p>
            <a:endParaRPr lang="fr-FR" dirty="0">
              <a:latin typeface="Times" pitchFamily="2" charset="0"/>
            </a:endParaRPr>
          </a:p>
          <a:p>
            <a:pPr marL="285750" indent="-285750">
              <a:buFont typeface="Wingdings" pitchFamily="2" charset="2"/>
              <a:buChar char="Ø"/>
            </a:pPr>
            <a:r>
              <a:rPr lang="fr-FR" dirty="0">
                <a:latin typeface="Times" pitchFamily="2" charset="0"/>
              </a:rPr>
              <a:t>Pour la configuration de l’application desktop</a:t>
            </a:r>
          </a:p>
          <a:p>
            <a:endParaRPr lang="fr-FR" dirty="0">
              <a:latin typeface="Times" pitchFamily="2" charset="0"/>
            </a:endParaRPr>
          </a:p>
          <a:p>
            <a:r>
              <a:rPr lang="fr-SN" dirty="0">
                <a:effectLst/>
                <a:latin typeface="Times New Roman" panose="02020603050405020304" pitchFamily="18" charset="0"/>
                <a:ea typeface="Times New Roman" panose="02020603050405020304" pitchFamily="18" charset="0"/>
              </a:rPr>
              <a:t>Nous allons installer la version3 de python avec la commande suivante sur mon terminal mac:</a:t>
            </a:r>
          </a:p>
          <a:p>
            <a:r>
              <a:rPr lang="fr-SN" dirty="0">
                <a:effectLst/>
                <a:latin typeface="Times New Roman" panose="02020603050405020304" pitchFamily="18" charset="0"/>
                <a:ea typeface="Times New Roman" panose="02020603050405020304" pitchFamily="18" charset="0"/>
              </a:rPr>
              <a:t>  </a:t>
            </a:r>
            <a:r>
              <a:rPr lang="fr-SN" b="1" dirty="0" err="1">
                <a:effectLst/>
                <a:latin typeface="Times New Roman" panose="02020603050405020304" pitchFamily="18" charset="0"/>
                <a:ea typeface="Times New Roman" panose="02020603050405020304" pitchFamily="18" charset="0"/>
              </a:rPr>
              <a:t>brew</a:t>
            </a:r>
            <a:r>
              <a:rPr lang="fr-SN" b="1" dirty="0">
                <a:effectLst/>
                <a:latin typeface="Times New Roman" panose="02020603050405020304" pitchFamily="18" charset="0"/>
                <a:ea typeface="Times New Roman" panose="02020603050405020304" pitchFamily="18" charset="0"/>
              </a:rPr>
              <a:t> </a:t>
            </a:r>
            <a:r>
              <a:rPr lang="fr-SN" b="1" dirty="0" err="1">
                <a:effectLst/>
                <a:latin typeface="Times New Roman" panose="02020603050405020304" pitchFamily="18" charset="0"/>
                <a:ea typeface="Times New Roman" panose="02020603050405020304" pitchFamily="18" charset="0"/>
              </a:rPr>
              <a:t>install</a:t>
            </a:r>
            <a:r>
              <a:rPr lang="fr-SN" b="1" dirty="0">
                <a:effectLst/>
                <a:latin typeface="Times New Roman" panose="02020603050405020304" pitchFamily="18" charset="0"/>
                <a:ea typeface="Times New Roman" panose="02020603050405020304" pitchFamily="18" charset="0"/>
              </a:rPr>
              <a:t> python3  </a:t>
            </a:r>
          </a:p>
          <a:p>
            <a:endParaRPr lang="fr-SN" b="1" dirty="0">
              <a:effectLst/>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Pour vérifier si l’installation s’est bien passée :</a:t>
            </a:r>
          </a:p>
          <a:p>
            <a:endParaRPr lang="fr-SN" b="1" dirty="0">
              <a:effectLst/>
              <a:latin typeface="Times New Roman" panose="02020603050405020304" pitchFamily="18" charset="0"/>
              <a:ea typeface="Times New Roman" panose="02020603050405020304" pitchFamily="18" charset="0"/>
            </a:endParaRPr>
          </a:p>
          <a:p>
            <a:endParaRPr lang="fr-SN" b="1" dirty="0">
              <a:latin typeface="Times New Roman" panose="02020603050405020304" pitchFamily="18" charset="0"/>
              <a:ea typeface="Times New Roman" panose="02020603050405020304" pitchFamily="18" charset="0"/>
            </a:endParaRPr>
          </a:p>
          <a:p>
            <a:endParaRPr lang="fr-SN" b="1" dirty="0">
              <a:effectLst/>
              <a:latin typeface="Times New Roman" panose="02020603050405020304" pitchFamily="18" charset="0"/>
              <a:ea typeface="Times New Roman" panose="02020603050405020304" pitchFamily="18" charset="0"/>
            </a:endParaRPr>
          </a:p>
          <a:p>
            <a:endParaRPr lang="fr-SN" b="1" dirty="0">
              <a:latin typeface="Times New Roman" panose="02020603050405020304" pitchFamily="18" charset="0"/>
              <a:ea typeface="Times New Roman" panose="02020603050405020304" pitchFamily="18" charset="0"/>
            </a:endParaRPr>
          </a:p>
          <a:p>
            <a:r>
              <a:rPr lang="fr-SN" dirty="0">
                <a:effectLst/>
                <a:latin typeface="Times" pitchFamily="2" charset="0"/>
                <a:ea typeface="Times New Roman" panose="02020603050405020304" pitchFamily="18" charset="0"/>
              </a:rPr>
              <a:t>Puisqu’on doit utiliser la bibliothèque GTK on installe également tous les modules de la bibliothèque. </a:t>
            </a:r>
          </a:p>
          <a:p>
            <a:r>
              <a:rPr lang="fr-SN" dirty="0">
                <a:effectLst/>
                <a:latin typeface="Times" pitchFamily="2" charset="0"/>
                <a:ea typeface="Times New Roman" panose="02020603050405020304" pitchFamily="18" charset="0"/>
              </a:rPr>
              <a:t> </a:t>
            </a:r>
          </a:p>
          <a:p>
            <a:r>
              <a:rPr lang="fr-SN" kern="0" dirty="0">
                <a:solidFill>
                  <a:srgbClr val="000000"/>
                </a:solidFill>
                <a:effectLst/>
                <a:latin typeface="Times" pitchFamily="2" charset="0"/>
                <a:ea typeface="Times New Roman" panose="02020603050405020304" pitchFamily="18" charset="0"/>
              </a:rPr>
              <a:t>La bibliothèque GTK de Python est une interface de programmation graphique (GUI) qui permet de créer des applications avec une interface utilisateur graphique. GTK est une bibliothèque multiplateforme, ce qui signifie qu'elle fonctionne sur différents systèmes .</a:t>
            </a:r>
            <a:r>
              <a:rPr lang="fr-SN" dirty="0">
                <a:effectLst/>
                <a:latin typeface="Times" pitchFamily="2" charset="0"/>
              </a:rPr>
              <a:t> </a:t>
            </a:r>
          </a:p>
          <a:p>
            <a:endParaRPr lang="fr-SN" dirty="0">
              <a:latin typeface="Times" pitchFamily="2" charset="0"/>
              <a:ea typeface="Times New Roman" panose="02020603050405020304" pitchFamily="18" charset="0"/>
            </a:endParaRPr>
          </a:p>
          <a:p>
            <a:endParaRPr lang="fr-SN" dirty="0">
              <a:effectLst/>
              <a:latin typeface="Times" pitchFamily="2" charset="0"/>
              <a:ea typeface="Times New Roman" panose="02020603050405020304" pitchFamily="18" charset="0"/>
            </a:endParaRPr>
          </a:p>
          <a:p>
            <a:endParaRPr lang="fr-FR" dirty="0">
              <a:latin typeface="Times" pitchFamily="2" charset="0"/>
            </a:endParaRPr>
          </a:p>
        </p:txBody>
      </p:sp>
      <p:pic>
        <p:nvPicPr>
          <p:cNvPr id="6" name="Image 5">
            <a:extLst>
              <a:ext uri="{FF2B5EF4-FFF2-40B4-BE49-F238E27FC236}">
                <a16:creationId xmlns:a16="http://schemas.microsoft.com/office/drawing/2014/main" id="{CB2FF17B-AB16-C793-5D5A-AFE56AF846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39" y="2921334"/>
            <a:ext cx="5800664" cy="428400"/>
          </a:xfrm>
          <a:prstGeom prst="rect">
            <a:avLst/>
          </a:prstGeom>
        </p:spPr>
      </p:pic>
    </p:spTree>
    <p:extLst>
      <p:ext uri="{BB962C8B-B14F-4D97-AF65-F5344CB8AC3E}">
        <p14:creationId xmlns:p14="http://schemas.microsoft.com/office/powerpoint/2010/main" val="373746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66832A6C-EBF1-61D5-BF54-64F8AEC65109}"/>
              </a:ext>
            </a:extLst>
          </p:cNvPr>
          <p:cNvSpPr txBox="1">
            <a:spLocks/>
          </p:cNvSpPr>
          <p:nvPr/>
        </p:nvSpPr>
        <p:spPr>
          <a:xfrm>
            <a:off x="1139251" y="4701237"/>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ZoneTexte 5">
            <a:extLst>
              <a:ext uri="{FF2B5EF4-FFF2-40B4-BE49-F238E27FC236}">
                <a16:creationId xmlns:a16="http://schemas.microsoft.com/office/drawing/2014/main" id="{7D593B0F-B385-2D00-A3CC-D0F86F0A0E44}"/>
              </a:ext>
            </a:extLst>
          </p:cNvPr>
          <p:cNvSpPr txBox="1"/>
          <p:nvPr/>
        </p:nvSpPr>
        <p:spPr>
          <a:xfrm>
            <a:off x="369941" y="610007"/>
            <a:ext cx="7903596" cy="4955203"/>
          </a:xfrm>
          <a:prstGeom prst="rect">
            <a:avLst/>
          </a:prstGeom>
          <a:noFill/>
        </p:spPr>
        <p:txBody>
          <a:bodyPr wrap="square" rtlCol="0">
            <a:spAutoFit/>
          </a:bodyPr>
          <a:lstStyle/>
          <a:p>
            <a:r>
              <a:rPr lang="fr-SN" dirty="0">
                <a:effectLst/>
                <a:latin typeface="Times New Roman" panose="02020603050405020304" pitchFamily="18" charset="0"/>
                <a:ea typeface="Times New Roman" panose="02020603050405020304" pitchFamily="18" charset="0"/>
              </a:rPr>
              <a:t>On installe la bibliothèque GTK avec la commande suivante : </a:t>
            </a:r>
            <a:r>
              <a:rPr lang="fr-SN" b="1" dirty="0" err="1">
                <a:effectLst/>
                <a:latin typeface="Times New Roman" panose="02020603050405020304" pitchFamily="18" charset="0"/>
                <a:ea typeface="Times New Roman" panose="02020603050405020304" pitchFamily="18" charset="0"/>
              </a:rPr>
              <a:t>brew</a:t>
            </a:r>
            <a:r>
              <a:rPr lang="fr-SN" b="1" dirty="0">
                <a:effectLst/>
                <a:latin typeface="Times New Roman" panose="02020603050405020304" pitchFamily="18" charset="0"/>
                <a:ea typeface="Times New Roman" panose="02020603050405020304" pitchFamily="18" charset="0"/>
              </a:rPr>
              <a:t> </a:t>
            </a:r>
            <a:r>
              <a:rPr lang="fr-SN" b="1" dirty="0" err="1">
                <a:effectLst/>
                <a:latin typeface="Times New Roman" panose="02020603050405020304" pitchFamily="18" charset="0"/>
                <a:ea typeface="Times New Roman" panose="02020603050405020304" pitchFamily="18" charset="0"/>
              </a:rPr>
              <a:t>install</a:t>
            </a:r>
            <a:r>
              <a:rPr lang="fr-SN" b="1" dirty="0">
                <a:effectLst/>
                <a:latin typeface="Times New Roman" panose="02020603050405020304" pitchFamily="18" charset="0"/>
                <a:ea typeface="Times New Roman" panose="02020603050405020304" pitchFamily="18" charset="0"/>
              </a:rPr>
              <a:t> gtk+3</a:t>
            </a:r>
            <a:endParaRPr lang="fr-SN" dirty="0">
              <a:effectLst/>
              <a:latin typeface="Times New Roman" panose="02020603050405020304" pitchFamily="18" charset="0"/>
              <a:ea typeface="Times New Roman" panose="02020603050405020304" pitchFamily="18" charset="0"/>
            </a:endParaRPr>
          </a:p>
          <a:p>
            <a:r>
              <a:rPr lang="fr-SN" b="1" dirty="0">
                <a:effectLst/>
                <a:latin typeface="Times New Roman" panose="02020603050405020304" pitchFamily="18" charset="0"/>
                <a:ea typeface="Times New Roman" panose="02020603050405020304" pitchFamily="18" charset="0"/>
              </a:rPr>
              <a:t> </a:t>
            </a:r>
            <a:endParaRPr lang="fr-SN" dirty="0">
              <a:effectLst/>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On installe ensuite le module gi qui est un module python qui fournit une interface pour utiliser GTK dans les programmes python.</a:t>
            </a:r>
          </a:p>
          <a:p>
            <a:r>
              <a:rPr lang="fr-SN" dirty="0">
                <a:effectLst/>
                <a:latin typeface="Times New Roman" panose="02020603050405020304" pitchFamily="18" charset="0"/>
                <a:ea typeface="Times New Roman" panose="02020603050405020304" pitchFamily="18" charset="0"/>
              </a:rPr>
              <a:t>Le module gi de Gtk3 est donc utilisé pour faciliter l’utilisation de la bibliothèque Gtk3 en Python.</a:t>
            </a:r>
          </a:p>
          <a:p>
            <a:r>
              <a:rPr lang="fr-SN" dirty="0">
                <a:effectLst/>
                <a:latin typeface="Times New Roman" panose="02020603050405020304" pitchFamily="18" charset="0"/>
                <a:ea typeface="Times New Roman" panose="02020603050405020304" pitchFamily="18" charset="0"/>
              </a:rPr>
              <a:t>Pour l’installer, on tape la commande : </a:t>
            </a:r>
            <a:r>
              <a:rPr lang="fr-SN" b="1" dirty="0" err="1">
                <a:effectLst/>
                <a:latin typeface="Times New Roman" panose="02020603050405020304" pitchFamily="18" charset="0"/>
                <a:ea typeface="Times New Roman" panose="02020603050405020304" pitchFamily="18" charset="0"/>
              </a:rPr>
              <a:t>brew</a:t>
            </a:r>
            <a:r>
              <a:rPr lang="fr-SN" b="1" dirty="0">
                <a:effectLst/>
                <a:latin typeface="Times New Roman" panose="02020603050405020304" pitchFamily="18" charset="0"/>
                <a:ea typeface="Times New Roman" panose="02020603050405020304" pitchFamily="18" charset="0"/>
              </a:rPr>
              <a:t> </a:t>
            </a:r>
            <a:r>
              <a:rPr lang="fr-SN" b="1" dirty="0" err="1">
                <a:effectLst/>
                <a:latin typeface="Times New Roman" panose="02020603050405020304" pitchFamily="18" charset="0"/>
                <a:ea typeface="Times New Roman" panose="02020603050405020304" pitchFamily="18" charset="0"/>
              </a:rPr>
              <a:t>install</a:t>
            </a:r>
            <a:r>
              <a:rPr lang="fr-SN" b="1" dirty="0">
                <a:effectLst/>
                <a:latin typeface="Times New Roman" panose="02020603050405020304" pitchFamily="18" charset="0"/>
                <a:ea typeface="Times New Roman" panose="02020603050405020304" pitchFamily="18" charset="0"/>
              </a:rPr>
              <a:t> python3-gi</a:t>
            </a:r>
          </a:p>
          <a:p>
            <a:endParaRPr lang="fr-SN" b="1" dirty="0">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Le module gi de GTK est basé sur la bibliothèque </a:t>
            </a:r>
            <a:r>
              <a:rPr lang="fr-SN" dirty="0" err="1">
                <a:effectLst/>
                <a:latin typeface="Times New Roman" panose="02020603050405020304" pitchFamily="18" charset="0"/>
                <a:ea typeface="Times New Roman" panose="02020603050405020304" pitchFamily="18" charset="0"/>
              </a:rPr>
              <a:t>GObject</a:t>
            </a:r>
            <a:r>
              <a:rPr lang="fr-SN" dirty="0">
                <a:effectLst/>
                <a:latin typeface="Times New Roman" panose="02020603050405020304" pitchFamily="18" charset="0"/>
                <a:ea typeface="Times New Roman" panose="02020603050405020304" pitchFamily="18" charset="0"/>
              </a:rPr>
              <a:t>, qui permet aux langages de script tels que Python d’accéder à des bibliothèques écrites en C .</a:t>
            </a:r>
          </a:p>
          <a:p>
            <a:r>
              <a:rPr lang="fr-SN" dirty="0">
                <a:effectLst/>
                <a:latin typeface="Times New Roman" panose="02020603050405020304" pitchFamily="18" charset="0"/>
                <a:ea typeface="Times New Roman" panose="02020603050405020304" pitchFamily="18" charset="0"/>
              </a:rPr>
              <a:t>Pour l’installer, on tape la commande : </a:t>
            </a:r>
            <a:r>
              <a:rPr lang="fr-SN" b="1" dirty="0" err="1">
                <a:effectLst/>
                <a:latin typeface="Times New Roman" panose="02020603050405020304" pitchFamily="18" charset="0"/>
                <a:ea typeface="Times New Roman" panose="02020603050405020304" pitchFamily="18" charset="0"/>
              </a:rPr>
              <a:t>brew</a:t>
            </a:r>
            <a:r>
              <a:rPr lang="fr-SN" b="1" dirty="0">
                <a:effectLst/>
                <a:latin typeface="Times New Roman" panose="02020603050405020304" pitchFamily="18" charset="0"/>
                <a:ea typeface="Times New Roman" panose="02020603050405020304" pitchFamily="18" charset="0"/>
              </a:rPr>
              <a:t> </a:t>
            </a:r>
            <a:r>
              <a:rPr lang="fr-SN" b="1" dirty="0" err="1">
                <a:effectLst/>
                <a:latin typeface="Times New Roman" panose="02020603050405020304" pitchFamily="18" charset="0"/>
                <a:ea typeface="Times New Roman" panose="02020603050405020304" pitchFamily="18" charset="0"/>
              </a:rPr>
              <a:t>install</a:t>
            </a:r>
            <a:r>
              <a:rPr lang="fr-SN" b="1" dirty="0">
                <a:effectLst/>
                <a:latin typeface="Times New Roman" panose="02020603050405020304" pitchFamily="18" charset="0"/>
                <a:ea typeface="Times New Roman" panose="02020603050405020304" pitchFamily="18" charset="0"/>
              </a:rPr>
              <a:t> pygobject3 - -with-python3</a:t>
            </a:r>
          </a:p>
          <a:p>
            <a:endParaRPr lang="fr-SN" b="1" dirty="0">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Pour l’environnement d’exécution nous allons opté pour </a:t>
            </a:r>
            <a:r>
              <a:rPr lang="fr-SN" b="1" dirty="0" err="1">
                <a:effectLst/>
                <a:latin typeface="Times New Roman" panose="02020603050405020304" pitchFamily="18" charset="0"/>
                <a:ea typeface="Times New Roman" panose="02020603050405020304" pitchFamily="18" charset="0"/>
              </a:rPr>
              <a:t>PyCharm</a:t>
            </a:r>
            <a:r>
              <a:rPr lang="fr-SN" b="1" dirty="0">
                <a:effectLst/>
                <a:latin typeface="Times New Roman" panose="02020603050405020304" pitchFamily="18" charset="0"/>
                <a:ea typeface="Times New Roman" panose="02020603050405020304" pitchFamily="18" charset="0"/>
              </a:rPr>
              <a:t> </a:t>
            </a:r>
            <a:r>
              <a:rPr lang="fr-SN" dirty="0">
                <a:effectLst/>
                <a:latin typeface="Times New Roman" panose="02020603050405020304" pitchFamily="18" charset="0"/>
                <a:ea typeface="Times New Roman" panose="02020603050405020304" pitchFamily="18" charset="0"/>
              </a:rPr>
              <a:t>qui est un environnement de développement intégré utilisé pour programmer en python.</a:t>
            </a:r>
          </a:p>
          <a:p>
            <a:endParaRPr lang="fr-SN" b="1" dirty="0">
              <a:effectLst/>
              <a:latin typeface="Times New Roman" panose="02020603050405020304" pitchFamily="18" charset="0"/>
              <a:ea typeface="Times New Roman" panose="02020603050405020304" pitchFamily="18" charset="0"/>
            </a:endParaRPr>
          </a:p>
          <a:p>
            <a:endParaRPr lang="fr-SN" b="1" dirty="0">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SN" dirty="0">
              <a:latin typeface="Times New Roman" panose="02020603050405020304" pitchFamily="18" charset="0"/>
              <a:ea typeface="Times New Roman" panose="02020603050405020304" pitchFamily="18" charset="0"/>
            </a:endParaRPr>
          </a:p>
          <a:p>
            <a:endParaRPr lang="fr-SN" dirty="0">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92652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234ABDC8-8B11-B541-125D-8AA314176E40}"/>
              </a:ext>
            </a:extLst>
          </p:cNvPr>
          <p:cNvSpPr txBox="1">
            <a:spLocks/>
          </p:cNvSpPr>
          <p:nvPr/>
        </p:nvSpPr>
        <p:spPr>
          <a:xfrm>
            <a:off x="1139251" y="4701237"/>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ZoneTexte 5">
            <a:extLst>
              <a:ext uri="{FF2B5EF4-FFF2-40B4-BE49-F238E27FC236}">
                <a16:creationId xmlns:a16="http://schemas.microsoft.com/office/drawing/2014/main" id="{47DC2153-5E72-FABB-9631-1DA403C0E326}"/>
              </a:ext>
            </a:extLst>
          </p:cNvPr>
          <p:cNvSpPr txBox="1"/>
          <p:nvPr/>
        </p:nvSpPr>
        <p:spPr>
          <a:xfrm>
            <a:off x="466605" y="270345"/>
            <a:ext cx="7457491" cy="5047536"/>
          </a:xfrm>
          <a:prstGeom prst="rect">
            <a:avLst/>
          </a:prstGeom>
          <a:noFill/>
        </p:spPr>
        <p:txBody>
          <a:bodyPr wrap="none" rtlCol="0">
            <a:spAutoFit/>
          </a:bodyPr>
          <a:lstStyle/>
          <a:p>
            <a:pPr marL="285750" indent="-285750">
              <a:buFont typeface="Wingdings" pitchFamily="2" charset="2"/>
              <a:buChar char="Ø"/>
            </a:pPr>
            <a:r>
              <a:rPr lang="fr-SN" dirty="0">
                <a:latin typeface="Times New Roman" panose="02020603050405020304" pitchFamily="18" charset="0"/>
                <a:ea typeface="Times New Roman" panose="02020603050405020304" pitchFamily="18" charset="0"/>
              </a:rPr>
              <a:t>Pour la configuration de l’application mobile</a:t>
            </a:r>
          </a:p>
          <a:p>
            <a:endParaRPr lang="fr-SN" dirty="0">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Pour le choix du </a:t>
            </a:r>
            <a:r>
              <a:rPr lang="fr-SN" dirty="0" err="1">
                <a:latin typeface="Times New Roman" panose="02020603050405020304" pitchFamily="18" charset="0"/>
                <a:ea typeface="Times New Roman" panose="02020603050405020304" pitchFamily="18" charset="0"/>
              </a:rPr>
              <a:t>framework</a:t>
            </a:r>
            <a:r>
              <a:rPr lang="fr-SN" dirty="0">
                <a:latin typeface="Times New Roman" panose="02020603050405020304" pitchFamily="18" charset="0"/>
                <a:ea typeface="Times New Roman" panose="02020603050405020304" pitchFamily="18" charset="0"/>
              </a:rPr>
              <a:t>, nous avons utilisé Flutter version 3.3.4</a:t>
            </a:r>
          </a:p>
          <a:p>
            <a:endParaRPr lang="fr-SN" dirty="0">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Tout d’abord il y’a des configurations requises a faire avant de pouvoir utiliser flutter :</a:t>
            </a:r>
          </a:p>
          <a:p>
            <a:r>
              <a:rPr lang="fr-SN" dirty="0">
                <a:latin typeface="Times New Roman" panose="02020603050405020304" pitchFamily="18" charset="0"/>
                <a:ea typeface="Times New Roman" panose="02020603050405020304" pitchFamily="18" charset="0"/>
              </a:rPr>
              <a:t>-     Système d’exploitation : Windows7 - 64 bits ou plus récent </a:t>
            </a:r>
          </a:p>
          <a:p>
            <a:pPr marL="285750" indent="-285750">
              <a:buFontTx/>
              <a:buChar char="-"/>
            </a:pPr>
            <a:r>
              <a:rPr lang="fr-SN" dirty="0">
                <a:latin typeface="Times New Roman" panose="02020603050405020304" pitchFamily="18" charset="0"/>
                <a:ea typeface="Times New Roman" panose="02020603050405020304" pitchFamily="18" charset="0"/>
              </a:rPr>
              <a:t>Espace disque : 400 MB sans inclure l’espace pour l’IDE/</a:t>
            </a:r>
            <a:r>
              <a:rPr lang="fr-SN" dirty="0" err="1">
                <a:latin typeface="Times New Roman" panose="02020603050405020304" pitchFamily="18" charset="0"/>
                <a:ea typeface="Times New Roman" panose="02020603050405020304" pitchFamily="18" charset="0"/>
              </a:rPr>
              <a:t>tools</a:t>
            </a:r>
            <a:endParaRPr lang="fr-SN" dirty="0">
              <a:latin typeface="Times New Roman" panose="02020603050405020304" pitchFamily="18" charset="0"/>
              <a:ea typeface="Times New Roman" panose="02020603050405020304" pitchFamily="18" charset="0"/>
            </a:endParaRPr>
          </a:p>
          <a:p>
            <a:pPr marL="285750" indent="-285750">
              <a:buFontTx/>
              <a:buChar char="-"/>
            </a:pPr>
            <a:r>
              <a:rPr lang="fr-SN" dirty="0">
                <a:latin typeface="Times New Roman" panose="02020603050405020304" pitchFamily="18" charset="0"/>
                <a:ea typeface="Times New Roman" panose="02020603050405020304" pitchFamily="18" charset="0"/>
              </a:rPr>
              <a:t>Outils: </a:t>
            </a:r>
          </a:p>
          <a:p>
            <a:r>
              <a:rPr lang="fr-SN" dirty="0">
                <a:latin typeface="Times New Roman" panose="02020603050405020304" pitchFamily="18" charset="0"/>
                <a:ea typeface="Times New Roman" panose="02020603050405020304" pitchFamily="18" charset="0"/>
              </a:rPr>
              <a:t>	Windows </a:t>
            </a:r>
            <a:r>
              <a:rPr lang="fr-SN" dirty="0" err="1">
                <a:latin typeface="Times New Roman" panose="02020603050405020304" pitchFamily="18" charset="0"/>
                <a:ea typeface="Times New Roman" panose="02020603050405020304" pitchFamily="18" charset="0"/>
              </a:rPr>
              <a:t>powershell</a:t>
            </a:r>
            <a:r>
              <a:rPr lang="fr-SN" dirty="0">
                <a:latin typeface="Times New Roman" panose="02020603050405020304" pitchFamily="18" charset="0"/>
                <a:ea typeface="Times New Roman" panose="02020603050405020304" pitchFamily="18" charset="0"/>
              </a:rPr>
              <a:t> 5.0 ou plus récent</a:t>
            </a:r>
          </a:p>
          <a:p>
            <a:r>
              <a:rPr lang="fr-SN" dirty="0">
                <a:latin typeface="Times New Roman" panose="02020603050405020304" pitchFamily="18" charset="0"/>
                <a:ea typeface="Times New Roman" panose="02020603050405020304" pitchFamily="18" charset="0"/>
              </a:rPr>
              <a:t>	Git pour </a:t>
            </a:r>
            <a:r>
              <a:rPr lang="fr-SN" dirty="0" err="1">
                <a:latin typeface="Times New Roman" panose="02020603050405020304" pitchFamily="18" charset="0"/>
                <a:ea typeface="Times New Roman" panose="02020603050405020304" pitchFamily="18" charset="0"/>
              </a:rPr>
              <a:t>windows</a:t>
            </a:r>
            <a:endParaRPr lang="fr-SN" dirty="0">
              <a:latin typeface="Times New Roman" panose="02020603050405020304" pitchFamily="18" charset="0"/>
              <a:ea typeface="Times New Roman" panose="02020603050405020304" pitchFamily="18" charset="0"/>
            </a:endParaRPr>
          </a:p>
          <a:p>
            <a:endParaRPr lang="fr-SN" dirty="0">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Si la confirmation de votre PC est conforme télécharger le SDK flutter.</a:t>
            </a:r>
          </a:p>
          <a:p>
            <a:r>
              <a:rPr lang="fr-SN" dirty="0">
                <a:latin typeface="Times New Roman" panose="02020603050405020304" pitchFamily="18" charset="0"/>
                <a:ea typeface="Times New Roman" panose="02020603050405020304" pitchFamily="18" charset="0"/>
              </a:rPr>
              <a:t>Une fois le SDK télécharger, il faut extraire l’archive dans le dossier choisi.</a:t>
            </a:r>
          </a:p>
          <a:p>
            <a:endParaRPr lang="fr-SN" dirty="0">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Pour vérifier que l’installation s’est bien passée, on peut vérifier après notre terminal </a:t>
            </a:r>
            <a:r>
              <a:rPr lang="fr-SN" dirty="0" err="1">
                <a:latin typeface="Times New Roman" panose="02020603050405020304" pitchFamily="18" charset="0"/>
                <a:ea typeface="Times New Roman" panose="02020603050405020304" pitchFamily="18" charset="0"/>
              </a:rPr>
              <a:t>powershell</a:t>
            </a:r>
            <a:endParaRPr lang="fr-SN" dirty="0">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en exécutant la commande :  </a:t>
            </a:r>
            <a:r>
              <a:rPr lang="fr-SN" b="1" dirty="0">
                <a:latin typeface="Times New Roman" panose="02020603050405020304" pitchFamily="18" charset="0"/>
                <a:ea typeface="Times New Roman" panose="02020603050405020304" pitchFamily="18" charset="0"/>
              </a:rPr>
              <a:t>flutter </a:t>
            </a:r>
            <a:r>
              <a:rPr lang="fr-SN" b="1" dirty="0" err="1">
                <a:latin typeface="Times New Roman" panose="02020603050405020304" pitchFamily="18" charset="0"/>
                <a:ea typeface="Times New Roman" panose="02020603050405020304" pitchFamily="18" charset="0"/>
              </a:rPr>
              <a:t>doctor</a:t>
            </a:r>
            <a:r>
              <a:rPr lang="fr-SN" b="1" dirty="0">
                <a:latin typeface="Times New Roman" panose="02020603050405020304" pitchFamily="18" charset="0"/>
                <a:ea typeface="Times New Roman" panose="02020603050405020304" pitchFamily="18" charset="0"/>
              </a:rPr>
              <a:t> </a:t>
            </a:r>
          </a:p>
          <a:p>
            <a:r>
              <a:rPr lang="fr-SN" dirty="0">
                <a:latin typeface="Times New Roman" panose="02020603050405020304" pitchFamily="18" charset="0"/>
                <a:ea typeface="Times New Roman" panose="02020603050405020304" pitchFamily="18" charset="0"/>
              </a:rPr>
              <a:t> Celle-ci va nous générer la liste des environnements sur lesquels on peut exécuter du code flutter sur</a:t>
            </a:r>
          </a:p>
          <a:p>
            <a:r>
              <a:rPr lang="fr-SN" dirty="0">
                <a:latin typeface="Times New Roman" panose="02020603050405020304" pitchFamily="18" charset="0"/>
                <a:ea typeface="Times New Roman" panose="02020603050405020304" pitchFamily="18" charset="0"/>
              </a:rPr>
              <a:t>notre machine.</a:t>
            </a:r>
          </a:p>
          <a:p>
            <a:endParaRPr lang="fr-SN" dirty="0">
              <a:latin typeface="Times New Roman" panose="02020603050405020304" pitchFamily="18" charset="0"/>
              <a:ea typeface="Times New Roman" panose="02020603050405020304" pitchFamily="18" charset="0"/>
            </a:endParaRPr>
          </a:p>
          <a:p>
            <a:r>
              <a:rPr lang="fr-FR" dirty="0">
                <a:latin typeface="Times" pitchFamily="2" charset="0"/>
              </a:rPr>
              <a:t>Nous avons deux environnements pour exécuter notre code flutter : Android studio et VS code</a:t>
            </a:r>
          </a:p>
          <a:p>
            <a:r>
              <a:rPr lang="fr-FR" dirty="0">
                <a:latin typeface="Times" pitchFamily="2" charset="0"/>
              </a:rPr>
              <a:t>Dans notre cas, nous avons opté pour Android studio </a:t>
            </a:r>
          </a:p>
          <a:p>
            <a:endParaRPr lang="fr-SN" dirty="0">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253985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4473450" y="2537990"/>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a:solidFill>
                  <a:schemeClr val="lt1"/>
                </a:solidFill>
                <a:latin typeface="Times" pitchFamily="2" charset="0"/>
              </a:rPr>
              <a:t>Captures des modules</a:t>
            </a:r>
            <a:endParaRPr b="1" u="sng" dirty="0">
              <a:solidFill>
                <a:schemeClr val="lt1"/>
              </a:solidFill>
              <a:latin typeface="Times" pitchFamily="2" charset="0"/>
            </a:endParaRPr>
          </a:p>
        </p:txBody>
      </p:sp>
      <p:sp>
        <p:nvSpPr>
          <p:cNvPr id="179" name="Google Shape;179;p32"/>
          <p:cNvSpPr txBox="1">
            <a:spLocks noGrp="1"/>
          </p:cNvSpPr>
          <p:nvPr>
            <p:ph type="title" idx="2"/>
          </p:nvPr>
        </p:nvSpPr>
        <p:spPr>
          <a:xfrm>
            <a:off x="1139251" y="1886475"/>
            <a:ext cx="30561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solidFill>
                  <a:schemeClr val="lt1"/>
                </a:solidFill>
              </a:rPr>
              <a:t>05</a:t>
            </a:r>
            <a:endParaRPr sz="10000" dirty="0">
              <a:solidFill>
                <a:schemeClr val="lt1"/>
              </a:solidFill>
            </a:endParaRPr>
          </a:p>
        </p:txBody>
      </p:sp>
      <p:sp>
        <p:nvSpPr>
          <p:cNvPr id="181" name="Google Shape;181;p32"/>
          <p:cNvSpPr/>
          <p:nvPr/>
        </p:nvSpPr>
        <p:spPr>
          <a:xfrm>
            <a:off x="4971450" y="4900725"/>
            <a:ext cx="119075" cy="119100"/>
          </a:xfrm>
          <a:custGeom>
            <a:avLst/>
            <a:gdLst/>
            <a:ahLst/>
            <a:cxnLst/>
            <a:rect l="l" t="t" r="r" b="b"/>
            <a:pathLst>
              <a:path w="4763" h="4764" fill="none" extrusionOk="0">
                <a:moveTo>
                  <a:pt x="4763" y="1"/>
                </a:moveTo>
                <a:lnTo>
                  <a:pt x="0" y="4763"/>
                </a:lnTo>
              </a:path>
            </a:pathLst>
          </a:custGeom>
          <a:noFill/>
          <a:ln w="3875" cap="flat" cmpd="sng">
            <a:solidFill>
              <a:srgbClr val="1D1D1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649525" y="1886466"/>
            <a:ext cx="404495" cy="404495"/>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32"/>
          <p:cNvGrpSpPr/>
          <p:nvPr/>
        </p:nvGrpSpPr>
        <p:grpSpPr>
          <a:xfrm rot="5400000">
            <a:off x="3392831" y="2435503"/>
            <a:ext cx="1883138" cy="278100"/>
            <a:chOff x="892775" y="3849125"/>
            <a:chExt cx="3567900" cy="278100"/>
          </a:xfrm>
        </p:grpSpPr>
        <p:cxnSp>
          <p:nvCxnSpPr>
            <p:cNvPr id="184" name="Google Shape;184;p32"/>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85" name="Google Shape;185;p32"/>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2"/>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1139223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0ED41-60A5-3C76-E202-D2AD8752DE0A}"/>
              </a:ext>
            </a:extLst>
          </p:cNvPr>
          <p:cNvSpPr>
            <a:spLocks noGrp="1"/>
          </p:cNvSpPr>
          <p:nvPr>
            <p:ph type="title"/>
          </p:nvPr>
        </p:nvSpPr>
        <p:spPr>
          <a:xfrm>
            <a:off x="204153" y="337104"/>
            <a:ext cx="8735693" cy="629100"/>
          </a:xfrm>
        </p:spPr>
        <p:txBody>
          <a:bodyPr/>
          <a:lstStyle/>
          <a:p>
            <a:r>
              <a:rPr lang="fr-SN" sz="2400" b="1" u="sng" dirty="0">
                <a:effectLst/>
                <a:latin typeface="Times New Roman" panose="02020603050405020304" pitchFamily="18" charset="0"/>
                <a:ea typeface="Times New Roman" panose="02020603050405020304" pitchFamily="18" charset="0"/>
              </a:rPr>
              <a:t>Présentation de notre application mobile avec les différents modules</a:t>
            </a:r>
            <a:br>
              <a:rPr lang="fr-SN" sz="2400" b="1" u="sng" dirty="0">
                <a:effectLst/>
                <a:latin typeface="Times New Roman" panose="02020603050405020304" pitchFamily="18" charset="0"/>
                <a:ea typeface="Times New Roman" panose="02020603050405020304" pitchFamily="18" charset="0"/>
              </a:rPr>
            </a:br>
            <a:endParaRPr lang="fr-FR" sz="2400" dirty="0"/>
          </a:p>
        </p:txBody>
      </p:sp>
      <p:pic>
        <p:nvPicPr>
          <p:cNvPr id="6" name="Image 5">
            <a:extLst>
              <a:ext uri="{FF2B5EF4-FFF2-40B4-BE49-F238E27FC236}">
                <a16:creationId xmlns:a16="http://schemas.microsoft.com/office/drawing/2014/main" id="{A6288F7D-A659-6F07-7B3F-04201CD52B5D}"/>
              </a:ext>
            </a:extLst>
          </p:cNvPr>
          <p:cNvPicPr>
            <a:picLocks noChangeAspect="1"/>
          </p:cNvPicPr>
          <p:nvPr/>
        </p:nvPicPr>
        <p:blipFill>
          <a:blip r:embed="rId2"/>
          <a:stretch>
            <a:fillRect/>
          </a:stretch>
        </p:blipFill>
        <p:spPr>
          <a:xfrm>
            <a:off x="143933" y="1241929"/>
            <a:ext cx="2543601" cy="3564467"/>
          </a:xfrm>
          <a:prstGeom prst="rect">
            <a:avLst/>
          </a:prstGeom>
        </p:spPr>
      </p:pic>
      <p:sp>
        <p:nvSpPr>
          <p:cNvPr id="7" name="ZoneTexte 6">
            <a:extLst>
              <a:ext uri="{FF2B5EF4-FFF2-40B4-BE49-F238E27FC236}">
                <a16:creationId xmlns:a16="http://schemas.microsoft.com/office/drawing/2014/main" id="{F8E46895-A91E-91DE-E9D2-E686801C6CCE}"/>
              </a:ext>
            </a:extLst>
          </p:cNvPr>
          <p:cNvSpPr txBox="1"/>
          <p:nvPr/>
        </p:nvSpPr>
        <p:spPr>
          <a:xfrm>
            <a:off x="1861050" y="642401"/>
            <a:ext cx="1119217" cy="307777"/>
          </a:xfrm>
          <a:prstGeom prst="rect">
            <a:avLst/>
          </a:prstGeom>
          <a:noFill/>
        </p:spPr>
        <p:txBody>
          <a:bodyPr wrap="none" rtlCol="0">
            <a:spAutoFit/>
          </a:bodyPr>
          <a:lstStyle/>
          <a:p>
            <a:r>
              <a:rPr lang="fr-FR" dirty="0" err="1"/>
              <a:t>Onboarding</a:t>
            </a:r>
            <a:endParaRPr lang="fr-FR" dirty="0"/>
          </a:p>
        </p:txBody>
      </p:sp>
      <p:pic>
        <p:nvPicPr>
          <p:cNvPr id="9" name="Image 8">
            <a:extLst>
              <a:ext uri="{FF2B5EF4-FFF2-40B4-BE49-F238E27FC236}">
                <a16:creationId xmlns:a16="http://schemas.microsoft.com/office/drawing/2014/main" id="{99104826-887D-3CB0-78B8-81400D1E7212}"/>
              </a:ext>
            </a:extLst>
          </p:cNvPr>
          <p:cNvPicPr>
            <a:picLocks noChangeAspect="1"/>
          </p:cNvPicPr>
          <p:nvPr/>
        </p:nvPicPr>
        <p:blipFill>
          <a:blip r:embed="rId3"/>
          <a:stretch>
            <a:fillRect/>
          </a:stretch>
        </p:blipFill>
        <p:spPr>
          <a:xfrm>
            <a:off x="3281466" y="1241928"/>
            <a:ext cx="2543601" cy="3564467"/>
          </a:xfrm>
          <a:prstGeom prst="rect">
            <a:avLst/>
          </a:prstGeom>
        </p:spPr>
      </p:pic>
      <p:pic>
        <p:nvPicPr>
          <p:cNvPr id="11" name="Image 10">
            <a:extLst>
              <a:ext uri="{FF2B5EF4-FFF2-40B4-BE49-F238E27FC236}">
                <a16:creationId xmlns:a16="http://schemas.microsoft.com/office/drawing/2014/main" id="{6C7F0A62-B166-91FD-77B2-9CEDB4C373D4}"/>
              </a:ext>
            </a:extLst>
          </p:cNvPr>
          <p:cNvPicPr>
            <a:picLocks noChangeAspect="1"/>
          </p:cNvPicPr>
          <p:nvPr/>
        </p:nvPicPr>
        <p:blipFill>
          <a:blip r:embed="rId4"/>
          <a:stretch>
            <a:fillRect/>
          </a:stretch>
        </p:blipFill>
        <p:spPr>
          <a:xfrm>
            <a:off x="6457420" y="1241928"/>
            <a:ext cx="2542647" cy="3564467"/>
          </a:xfrm>
          <a:prstGeom prst="rect">
            <a:avLst/>
          </a:prstGeom>
        </p:spPr>
      </p:pic>
    </p:spTree>
    <p:extLst>
      <p:ext uri="{BB962C8B-B14F-4D97-AF65-F5344CB8AC3E}">
        <p14:creationId xmlns:p14="http://schemas.microsoft.com/office/powerpoint/2010/main" val="61520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pic>
        <p:nvPicPr>
          <p:cNvPr id="9" name="Image 8">
            <a:extLst>
              <a:ext uri="{FF2B5EF4-FFF2-40B4-BE49-F238E27FC236}">
                <a16:creationId xmlns:a16="http://schemas.microsoft.com/office/drawing/2014/main" id="{F6CE6989-B897-9729-C078-8DBA0CB2B875}"/>
              </a:ext>
            </a:extLst>
          </p:cNvPr>
          <p:cNvPicPr>
            <a:picLocks noChangeAspect="1"/>
          </p:cNvPicPr>
          <p:nvPr/>
        </p:nvPicPr>
        <p:blipFill>
          <a:blip r:embed="rId2"/>
          <a:stretch>
            <a:fillRect/>
          </a:stretch>
        </p:blipFill>
        <p:spPr>
          <a:xfrm>
            <a:off x="3306384" y="626533"/>
            <a:ext cx="2257425" cy="4250268"/>
          </a:xfrm>
          <a:prstGeom prst="rect">
            <a:avLst/>
          </a:prstGeom>
        </p:spPr>
      </p:pic>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307777"/>
          </a:xfrm>
          <a:prstGeom prst="rect">
            <a:avLst/>
          </a:prstGeom>
          <a:noFill/>
        </p:spPr>
        <p:txBody>
          <a:bodyPr wrap="square">
            <a:spAutoFit/>
          </a:bodyPr>
          <a:lstStyle/>
          <a:p>
            <a:r>
              <a:rPr lang="fr-SN" dirty="0">
                <a:latin typeface="Times New Roman" panose="02020603050405020304" pitchFamily="18" charset="0"/>
              </a:rPr>
              <a:t>Au niveau de cette page nous avons 2 boutons « Admin » pour l’administrateur et « User » pour les clients.</a:t>
            </a:r>
            <a:endParaRPr lang="fr-FR" dirty="0"/>
          </a:p>
        </p:txBody>
      </p:sp>
    </p:spTree>
    <p:extLst>
      <p:ext uri="{BB962C8B-B14F-4D97-AF65-F5344CB8AC3E}">
        <p14:creationId xmlns:p14="http://schemas.microsoft.com/office/powerpoint/2010/main" val="314025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4"/>
        <p:cNvGrpSpPr/>
        <p:nvPr/>
      </p:nvGrpSpPr>
      <p:grpSpPr>
        <a:xfrm>
          <a:off x="0" y="0"/>
          <a:ext cx="0" cy="0"/>
          <a:chOff x="0" y="0"/>
          <a:chExt cx="0" cy="0"/>
        </a:xfrm>
      </p:grpSpPr>
      <p:sp>
        <p:nvSpPr>
          <p:cNvPr id="146" name="Google Shape;146;p3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lt1"/>
                </a:solidFill>
              </a:rPr>
              <a:t>Membres</a:t>
            </a:r>
            <a:r>
              <a:rPr lang="en" dirty="0">
                <a:solidFill>
                  <a:schemeClr val="lt1"/>
                </a:solidFill>
              </a:rPr>
              <a:t> du </a:t>
            </a:r>
            <a:r>
              <a:rPr lang="en" dirty="0" err="1">
                <a:solidFill>
                  <a:schemeClr val="lt1"/>
                </a:solidFill>
              </a:rPr>
              <a:t>grou</a:t>
            </a:r>
            <a:r>
              <a:rPr lang="en" dirty="0" err="1"/>
              <a:t>pe</a:t>
            </a:r>
            <a:endParaRPr dirty="0">
              <a:solidFill>
                <a:schemeClr val="lt1"/>
              </a:solidFill>
            </a:endParaRPr>
          </a:p>
        </p:txBody>
      </p:sp>
      <p:sp>
        <p:nvSpPr>
          <p:cNvPr id="147" name="Google Shape;147;p30"/>
          <p:cNvSpPr txBox="1">
            <a:spLocks noGrp="1"/>
          </p:cNvSpPr>
          <p:nvPr>
            <p:ph type="body" idx="1"/>
          </p:nvPr>
        </p:nvSpPr>
        <p:spPr>
          <a:xfrm>
            <a:off x="713225" y="1243700"/>
            <a:ext cx="5922600" cy="3255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dirty="0">
                <a:solidFill>
                  <a:schemeClr val="bg2">
                    <a:lumMod val="10000"/>
                  </a:schemeClr>
                </a:solidFill>
                <a:latin typeface="Times" pitchFamily="2" charset="0"/>
                <a:sym typeface="Lato"/>
              </a:rPr>
              <a:t>Fatima Al Zahra </a:t>
            </a:r>
            <a:r>
              <a:rPr lang="en-US" dirty="0" err="1">
                <a:solidFill>
                  <a:schemeClr val="bg2">
                    <a:lumMod val="10000"/>
                  </a:schemeClr>
                </a:solidFill>
                <a:latin typeface="Times" pitchFamily="2" charset="0"/>
                <a:sym typeface="Lato"/>
              </a:rPr>
              <a:t>Bintou</a:t>
            </a:r>
            <a:r>
              <a:rPr lang="en-US" dirty="0">
                <a:solidFill>
                  <a:schemeClr val="bg2">
                    <a:lumMod val="10000"/>
                  </a:schemeClr>
                </a:solidFill>
                <a:latin typeface="Times" pitchFamily="2" charset="0"/>
                <a:sym typeface="Lato"/>
              </a:rPr>
              <a:t> </a:t>
            </a:r>
            <a:r>
              <a:rPr lang="en-US" dirty="0" err="1">
                <a:solidFill>
                  <a:schemeClr val="bg2">
                    <a:lumMod val="10000"/>
                  </a:schemeClr>
                </a:solidFill>
                <a:latin typeface="Times" pitchFamily="2" charset="0"/>
                <a:sym typeface="Lato"/>
              </a:rPr>
              <a:t>Rassoul</a:t>
            </a:r>
            <a:r>
              <a:rPr lang="en-US" dirty="0">
                <a:solidFill>
                  <a:schemeClr val="bg2">
                    <a:lumMod val="10000"/>
                  </a:schemeClr>
                </a:solidFill>
                <a:latin typeface="Times" pitchFamily="2" charset="0"/>
                <a:sym typeface="Lato"/>
              </a:rPr>
              <a:t> </a:t>
            </a:r>
            <a:r>
              <a:rPr lang="en-US" dirty="0" err="1">
                <a:solidFill>
                  <a:schemeClr val="bg2">
                    <a:lumMod val="10000"/>
                  </a:schemeClr>
                </a:solidFill>
                <a:latin typeface="Times" pitchFamily="2" charset="0"/>
                <a:sym typeface="Lato"/>
              </a:rPr>
              <a:t>Aidara</a:t>
            </a:r>
            <a:endParaRPr lang="en-US" dirty="0">
              <a:solidFill>
                <a:schemeClr val="bg2">
                  <a:lumMod val="10000"/>
                </a:schemeClr>
              </a:solidFill>
              <a:latin typeface="Times" pitchFamily="2" charset="0"/>
              <a:sym typeface="Lato"/>
            </a:endParaRPr>
          </a:p>
          <a:p>
            <a:pPr marL="285750" lvl="0" indent="-285750" algn="l" rtl="0">
              <a:spcBef>
                <a:spcPts val="0"/>
              </a:spcBef>
              <a:spcAft>
                <a:spcPts val="1600"/>
              </a:spcAft>
              <a:buFont typeface="Arial" panose="020B0604020202020204" pitchFamily="34" charset="0"/>
              <a:buChar char="•"/>
            </a:pPr>
            <a:r>
              <a:rPr lang="en-US" dirty="0" err="1">
                <a:solidFill>
                  <a:schemeClr val="bg2">
                    <a:lumMod val="10000"/>
                  </a:schemeClr>
                </a:solidFill>
                <a:latin typeface="Times" pitchFamily="2" charset="0"/>
              </a:rPr>
              <a:t>Mahamadou</a:t>
            </a:r>
            <a:r>
              <a:rPr lang="en-US" dirty="0">
                <a:solidFill>
                  <a:schemeClr val="bg2">
                    <a:lumMod val="10000"/>
                  </a:schemeClr>
                </a:solidFill>
                <a:latin typeface="Times" pitchFamily="2" charset="0"/>
              </a:rPr>
              <a:t> </a:t>
            </a:r>
            <a:r>
              <a:rPr lang="en-US" dirty="0" err="1">
                <a:solidFill>
                  <a:schemeClr val="bg2">
                    <a:lumMod val="10000"/>
                  </a:schemeClr>
                </a:solidFill>
                <a:latin typeface="Times" pitchFamily="2" charset="0"/>
              </a:rPr>
              <a:t>Kheraba</a:t>
            </a:r>
            <a:r>
              <a:rPr lang="en-US" dirty="0">
                <a:solidFill>
                  <a:schemeClr val="bg2">
                    <a:lumMod val="10000"/>
                  </a:schemeClr>
                </a:solidFill>
                <a:latin typeface="Times" pitchFamily="2" charset="0"/>
              </a:rPr>
              <a:t> </a:t>
            </a:r>
            <a:r>
              <a:rPr lang="en-US" dirty="0" err="1">
                <a:solidFill>
                  <a:schemeClr val="bg2">
                    <a:lumMod val="10000"/>
                  </a:schemeClr>
                </a:solidFill>
                <a:latin typeface="Times" pitchFamily="2" charset="0"/>
              </a:rPr>
              <a:t>Diaby</a:t>
            </a:r>
            <a:endParaRPr lang="en-US" dirty="0">
              <a:solidFill>
                <a:schemeClr val="bg2">
                  <a:lumMod val="10000"/>
                </a:schemeClr>
              </a:solidFill>
              <a:latin typeface="Times" pitchFamily="2" charset="0"/>
            </a:endParaRPr>
          </a:p>
          <a:p>
            <a:pPr marL="285750" lvl="0" indent="-285750" algn="l" rtl="0">
              <a:spcBef>
                <a:spcPts val="0"/>
              </a:spcBef>
              <a:spcAft>
                <a:spcPts val="1600"/>
              </a:spcAft>
              <a:buFont typeface="Arial" panose="020B0604020202020204" pitchFamily="34" charset="0"/>
              <a:buChar char="•"/>
            </a:pPr>
            <a:r>
              <a:rPr lang="en-US" dirty="0">
                <a:solidFill>
                  <a:schemeClr val="bg2">
                    <a:lumMod val="10000"/>
                  </a:schemeClr>
                </a:solidFill>
                <a:latin typeface="Times" pitchFamily="2" charset="0"/>
                <a:sym typeface="Lato"/>
              </a:rPr>
              <a:t>Omar Diop</a:t>
            </a:r>
          </a:p>
          <a:p>
            <a:pPr marL="285750" lvl="0" indent="-285750" algn="l" rtl="0">
              <a:spcBef>
                <a:spcPts val="0"/>
              </a:spcBef>
              <a:spcAft>
                <a:spcPts val="1600"/>
              </a:spcAft>
              <a:buFont typeface="Arial" panose="020B0604020202020204" pitchFamily="34" charset="0"/>
              <a:buChar char="•"/>
            </a:pPr>
            <a:r>
              <a:rPr lang="en-US" dirty="0" err="1">
                <a:solidFill>
                  <a:schemeClr val="bg2">
                    <a:lumMod val="10000"/>
                  </a:schemeClr>
                </a:solidFill>
                <a:latin typeface="Times" pitchFamily="2" charset="0"/>
              </a:rPr>
              <a:t>Ndeye</a:t>
            </a:r>
            <a:r>
              <a:rPr lang="en-US" dirty="0">
                <a:solidFill>
                  <a:schemeClr val="bg2">
                    <a:lumMod val="10000"/>
                  </a:schemeClr>
                </a:solidFill>
                <a:latin typeface="Times" pitchFamily="2" charset="0"/>
              </a:rPr>
              <a:t> </a:t>
            </a:r>
            <a:r>
              <a:rPr lang="en-US" dirty="0" err="1">
                <a:solidFill>
                  <a:schemeClr val="bg2">
                    <a:lumMod val="10000"/>
                  </a:schemeClr>
                </a:solidFill>
                <a:latin typeface="Times" pitchFamily="2" charset="0"/>
              </a:rPr>
              <a:t>Marème</a:t>
            </a:r>
            <a:r>
              <a:rPr lang="en-US" dirty="0">
                <a:solidFill>
                  <a:schemeClr val="bg2">
                    <a:lumMod val="10000"/>
                  </a:schemeClr>
                </a:solidFill>
                <a:latin typeface="Times" pitchFamily="2" charset="0"/>
              </a:rPr>
              <a:t> </a:t>
            </a:r>
            <a:r>
              <a:rPr lang="en-US" dirty="0" err="1">
                <a:solidFill>
                  <a:schemeClr val="bg2">
                    <a:lumMod val="10000"/>
                  </a:schemeClr>
                </a:solidFill>
                <a:latin typeface="Times" pitchFamily="2" charset="0"/>
              </a:rPr>
              <a:t>Gueye</a:t>
            </a:r>
            <a:endParaRPr dirty="0">
              <a:solidFill>
                <a:schemeClr val="bg2">
                  <a:lumMod val="10000"/>
                </a:schemeClr>
              </a:solidFill>
              <a:latin typeface="Times" pitchFamily="2" charset="0"/>
              <a:sym typeface="Lato"/>
            </a:endParaRPr>
          </a:p>
        </p:txBody>
      </p:sp>
      <p:grpSp>
        <p:nvGrpSpPr>
          <p:cNvPr id="148" name="Google Shape;148;p30"/>
          <p:cNvGrpSpPr/>
          <p:nvPr/>
        </p:nvGrpSpPr>
        <p:grpSpPr>
          <a:xfrm rot="5400000">
            <a:off x="-1817535" y="2053702"/>
            <a:ext cx="4559419" cy="278100"/>
            <a:chOff x="892775" y="3849125"/>
            <a:chExt cx="3567900" cy="278100"/>
          </a:xfrm>
        </p:grpSpPr>
        <p:cxnSp>
          <p:nvCxnSpPr>
            <p:cNvPr id="149" name="Google Shape;149;p30"/>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30"/>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51" name="Google Shape;151;p30"/>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
        <p:nvSpPr>
          <p:cNvPr id="152" name="Google Shape;152;p30"/>
          <p:cNvSpPr/>
          <p:nvPr/>
        </p:nvSpPr>
        <p:spPr>
          <a:xfrm>
            <a:off x="6015700" y="4062084"/>
            <a:ext cx="776264" cy="776264"/>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523220"/>
          </a:xfrm>
          <a:prstGeom prst="rect">
            <a:avLst/>
          </a:prstGeom>
          <a:noFill/>
        </p:spPr>
        <p:txBody>
          <a:bodyPr wrap="square">
            <a:spAutoFit/>
          </a:bodyPr>
          <a:lstStyle/>
          <a:p>
            <a:r>
              <a:rPr lang="fr-SN" dirty="0">
                <a:latin typeface="Times New Roman" panose="02020603050405020304" pitchFamily="18" charset="0"/>
              </a:rPr>
              <a:t>Lorsque nous cliquons sur le bouton « Admin » nous sommes redirigés directement au niveau de sa page d’accueil.</a:t>
            </a:r>
            <a:endParaRPr lang="fr-FR" dirty="0"/>
          </a:p>
        </p:txBody>
      </p:sp>
      <p:pic>
        <p:nvPicPr>
          <p:cNvPr id="3" name="Image 2">
            <a:extLst>
              <a:ext uri="{FF2B5EF4-FFF2-40B4-BE49-F238E27FC236}">
                <a16:creationId xmlns:a16="http://schemas.microsoft.com/office/drawing/2014/main" id="{D23160B7-63AE-7EB5-0963-49AA2A0AD027}"/>
              </a:ext>
            </a:extLst>
          </p:cNvPr>
          <p:cNvPicPr>
            <a:picLocks noChangeAspect="1"/>
          </p:cNvPicPr>
          <p:nvPr/>
        </p:nvPicPr>
        <p:blipFill>
          <a:blip r:embed="rId2"/>
          <a:stretch>
            <a:fillRect/>
          </a:stretch>
        </p:blipFill>
        <p:spPr>
          <a:xfrm>
            <a:off x="3022601" y="770466"/>
            <a:ext cx="2678112" cy="4373033"/>
          </a:xfrm>
          <a:prstGeom prst="rect">
            <a:avLst/>
          </a:prstGeom>
        </p:spPr>
      </p:pic>
    </p:spTree>
    <p:extLst>
      <p:ext uri="{BB962C8B-B14F-4D97-AF65-F5344CB8AC3E}">
        <p14:creationId xmlns:p14="http://schemas.microsoft.com/office/powerpoint/2010/main" val="382878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738664"/>
          </a:xfrm>
          <a:prstGeom prst="rect">
            <a:avLst/>
          </a:prstGeom>
          <a:noFill/>
        </p:spPr>
        <p:txBody>
          <a:bodyPr wrap="square">
            <a:spAutoFit/>
          </a:bodyPr>
          <a:lstStyle/>
          <a:p>
            <a:r>
              <a:rPr lang="fr-SN" dirty="0">
                <a:latin typeface="Times New Roman" panose="02020603050405020304" pitchFamily="18" charset="0"/>
              </a:rPr>
              <a:t>L’administrateur accède à la section chambre ainsi il aura la possibilité d’ajouter une chambre au niveau de l’</a:t>
            </a:r>
            <a:r>
              <a:rPr lang="fr-SN" dirty="0" err="1">
                <a:latin typeface="Times New Roman" panose="02020603050405020304" pitchFamily="18" charset="0"/>
              </a:rPr>
              <a:t>hotel</a:t>
            </a:r>
            <a:r>
              <a:rPr lang="fr-SN" dirty="0">
                <a:latin typeface="Times New Roman" panose="02020603050405020304" pitchFamily="18" charset="0"/>
              </a:rPr>
              <a:t>.</a:t>
            </a:r>
          </a:p>
          <a:p>
            <a:endParaRPr lang="fr-FR" dirty="0"/>
          </a:p>
        </p:txBody>
      </p:sp>
      <p:pic>
        <p:nvPicPr>
          <p:cNvPr id="8" name="Image 7">
            <a:extLst>
              <a:ext uri="{FF2B5EF4-FFF2-40B4-BE49-F238E27FC236}">
                <a16:creationId xmlns:a16="http://schemas.microsoft.com/office/drawing/2014/main" id="{61DB0605-7FC7-6FBB-81A8-0AFCC8AE7DEC}"/>
              </a:ext>
            </a:extLst>
          </p:cNvPr>
          <p:cNvPicPr>
            <a:picLocks noChangeAspect="1"/>
          </p:cNvPicPr>
          <p:nvPr/>
        </p:nvPicPr>
        <p:blipFill>
          <a:blip r:embed="rId2"/>
          <a:stretch>
            <a:fillRect/>
          </a:stretch>
        </p:blipFill>
        <p:spPr>
          <a:xfrm>
            <a:off x="3039533" y="933397"/>
            <a:ext cx="2534179" cy="4144433"/>
          </a:xfrm>
          <a:prstGeom prst="rect">
            <a:avLst/>
          </a:prstGeom>
        </p:spPr>
      </p:pic>
    </p:spTree>
    <p:extLst>
      <p:ext uri="{BB962C8B-B14F-4D97-AF65-F5344CB8AC3E}">
        <p14:creationId xmlns:p14="http://schemas.microsoft.com/office/powerpoint/2010/main" val="350645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738664"/>
          </a:xfrm>
          <a:prstGeom prst="rect">
            <a:avLst/>
          </a:prstGeom>
          <a:noFill/>
        </p:spPr>
        <p:txBody>
          <a:bodyPr wrap="square">
            <a:spAutoFit/>
          </a:bodyPr>
          <a:lstStyle/>
          <a:p>
            <a:r>
              <a:rPr lang="fr-SN" dirty="0">
                <a:latin typeface="Times New Roman" panose="02020603050405020304" pitchFamily="18" charset="0"/>
              </a:rPr>
              <a:t>L’administrateur accède à la section </a:t>
            </a:r>
            <a:r>
              <a:rPr lang="fr-SN" dirty="0" err="1">
                <a:latin typeface="Times New Roman" panose="02020603050405020304" pitchFamily="18" charset="0"/>
              </a:rPr>
              <a:t>categorie</a:t>
            </a:r>
            <a:r>
              <a:rPr lang="fr-SN" dirty="0">
                <a:latin typeface="Times New Roman" panose="02020603050405020304" pitchFamily="18" charset="0"/>
              </a:rPr>
              <a:t> ainsi il aura la possibilité d’ajouter une </a:t>
            </a:r>
            <a:r>
              <a:rPr lang="fr-SN" dirty="0" err="1">
                <a:latin typeface="Times New Roman" panose="02020603050405020304" pitchFamily="18" charset="0"/>
              </a:rPr>
              <a:t>categorie</a:t>
            </a:r>
            <a:r>
              <a:rPr lang="fr-SN" dirty="0">
                <a:latin typeface="Times New Roman" panose="02020603050405020304" pitchFamily="18" charset="0"/>
              </a:rPr>
              <a:t> au niveau de l’</a:t>
            </a:r>
            <a:r>
              <a:rPr lang="fr-SN" dirty="0" err="1">
                <a:latin typeface="Times New Roman" panose="02020603050405020304" pitchFamily="18" charset="0"/>
              </a:rPr>
              <a:t>hotel</a:t>
            </a:r>
            <a:r>
              <a:rPr lang="fr-SN" dirty="0">
                <a:latin typeface="Times New Roman" panose="02020603050405020304" pitchFamily="18" charset="0"/>
              </a:rPr>
              <a:t> et de les lister.</a:t>
            </a:r>
          </a:p>
          <a:p>
            <a:endParaRPr lang="fr-FR" dirty="0"/>
          </a:p>
        </p:txBody>
      </p:sp>
      <p:pic>
        <p:nvPicPr>
          <p:cNvPr id="3" name="Image 2">
            <a:extLst>
              <a:ext uri="{FF2B5EF4-FFF2-40B4-BE49-F238E27FC236}">
                <a16:creationId xmlns:a16="http://schemas.microsoft.com/office/drawing/2014/main" id="{14DD3551-2640-7752-1C12-614A396A554F}"/>
              </a:ext>
            </a:extLst>
          </p:cNvPr>
          <p:cNvPicPr>
            <a:picLocks noChangeAspect="1"/>
          </p:cNvPicPr>
          <p:nvPr/>
        </p:nvPicPr>
        <p:blipFill>
          <a:blip r:embed="rId2"/>
          <a:stretch>
            <a:fillRect/>
          </a:stretch>
        </p:blipFill>
        <p:spPr>
          <a:xfrm>
            <a:off x="1707620" y="933397"/>
            <a:ext cx="2411531" cy="4210103"/>
          </a:xfrm>
          <a:prstGeom prst="rect">
            <a:avLst/>
          </a:prstGeom>
        </p:spPr>
      </p:pic>
      <p:pic>
        <p:nvPicPr>
          <p:cNvPr id="9" name="Image 8">
            <a:extLst>
              <a:ext uri="{FF2B5EF4-FFF2-40B4-BE49-F238E27FC236}">
                <a16:creationId xmlns:a16="http://schemas.microsoft.com/office/drawing/2014/main" id="{4175B081-6299-5CD9-AAB6-CA13A486280C}"/>
              </a:ext>
            </a:extLst>
          </p:cNvPr>
          <p:cNvPicPr>
            <a:picLocks noChangeAspect="1"/>
          </p:cNvPicPr>
          <p:nvPr/>
        </p:nvPicPr>
        <p:blipFill>
          <a:blip r:embed="rId3"/>
          <a:stretch>
            <a:fillRect/>
          </a:stretch>
        </p:blipFill>
        <p:spPr>
          <a:xfrm>
            <a:off x="5312362" y="933396"/>
            <a:ext cx="2527771" cy="4210104"/>
          </a:xfrm>
          <a:prstGeom prst="rect">
            <a:avLst/>
          </a:prstGeom>
        </p:spPr>
      </p:pic>
    </p:spTree>
    <p:extLst>
      <p:ext uri="{BB962C8B-B14F-4D97-AF65-F5344CB8AC3E}">
        <p14:creationId xmlns:p14="http://schemas.microsoft.com/office/powerpoint/2010/main" val="417820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738664"/>
          </a:xfrm>
          <a:prstGeom prst="rect">
            <a:avLst/>
          </a:prstGeom>
          <a:noFill/>
        </p:spPr>
        <p:txBody>
          <a:bodyPr wrap="square">
            <a:spAutoFit/>
          </a:bodyPr>
          <a:lstStyle/>
          <a:p>
            <a:r>
              <a:rPr lang="fr-SN" dirty="0">
                <a:latin typeface="Times New Roman" panose="02020603050405020304" pitchFamily="18" charset="0"/>
              </a:rPr>
              <a:t>L’administrateur accède à la section clients ainsi il aura la possibilité d’ajouter un client au niveau de l’</a:t>
            </a:r>
            <a:r>
              <a:rPr lang="fr-SN" dirty="0" err="1">
                <a:latin typeface="Times New Roman" panose="02020603050405020304" pitchFamily="18" charset="0"/>
              </a:rPr>
              <a:t>hotel</a:t>
            </a:r>
            <a:r>
              <a:rPr lang="fr-SN" dirty="0">
                <a:latin typeface="Times New Roman" panose="02020603050405020304" pitchFamily="18" charset="0"/>
              </a:rPr>
              <a:t> et de lister la liste des clients.</a:t>
            </a:r>
          </a:p>
          <a:p>
            <a:endParaRPr lang="fr-FR" dirty="0"/>
          </a:p>
        </p:txBody>
      </p:sp>
      <p:pic>
        <p:nvPicPr>
          <p:cNvPr id="3" name="Image 2">
            <a:extLst>
              <a:ext uri="{FF2B5EF4-FFF2-40B4-BE49-F238E27FC236}">
                <a16:creationId xmlns:a16="http://schemas.microsoft.com/office/drawing/2014/main" id="{A84527E3-11DC-6D7E-5096-24B34D9E65E1}"/>
              </a:ext>
            </a:extLst>
          </p:cNvPr>
          <p:cNvPicPr>
            <a:picLocks noChangeAspect="1"/>
          </p:cNvPicPr>
          <p:nvPr/>
        </p:nvPicPr>
        <p:blipFill>
          <a:blip r:embed="rId2"/>
          <a:stretch>
            <a:fillRect/>
          </a:stretch>
        </p:blipFill>
        <p:spPr>
          <a:xfrm>
            <a:off x="5178954" y="812800"/>
            <a:ext cx="2474913" cy="4330700"/>
          </a:xfrm>
          <a:prstGeom prst="rect">
            <a:avLst/>
          </a:prstGeom>
        </p:spPr>
      </p:pic>
      <p:pic>
        <p:nvPicPr>
          <p:cNvPr id="9" name="Image 8">
            <a:extLst>
              <a:ext uri="{FF2B5EF4-FFF2-40B4-BE49-F238E27FC236}">
                <a16:creationId xmlns:a16="http://schemas.microsoft.com/office/drawing/2014/main" id="{DDB4C5FD-39C0-064C-76FE-6D3424DF7CC5}"/>
              </a:ext>
            </a:extLst>
          </p:cNvPr>
          <p:cNvPicPr>
            <a:picLocks noChangeAspect="1"/>
          </p:cNvPicPr>
          <p:nvPr/>
        </p:nvPicPr>
        <p:blipFill>
          <a:blip r:embed="rId3"/>
          <a:stretch>
            <a:fillRect/>
          </a:stretch>
        </p:blipFill>
        <p:spPr>
          <a:xfrm>
            <a:off x="1287580" y="812798"/>
            <a:ext cx="2539353" cy="4330701"/>
          </a:xfrm>
          <a:prstGeom prst="rect">
            <a:avLst/>
          </a:prstGeom>
        </p:spPr>
      </p:pic>
    </p:spTree>
    <p:extLst>
      <p:ext uri="{BB962C8B-B14F-4D97-AF65-F5344CB8AC3E}">
        <p14:creationId xmlns:p14="http://schemas.microsoft.com/office/powerpoint/2010/main" val="341629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523220"/>
          </a:xfrm>
          <a:prstGeom prst="rect">
            <a:avLst/>
          </a:prstGeom>
          <a:noFill/>
        </p:spPr>
        <p:txBody>
          <a:bodyPr wrap="square">
            <a:spAutoFit/>
          </a:bodyPr>
          <a:lstStyle/>
          <a:p>
            <a:r>
              <a:rPr lang="fr-SN" dirty="0">
                <a:latin typeface="Times New Roman" panose="02020603050405020304" pitchFamily="18" charset="0"/>
              </a:rPr>
              <a:t>Lorsque nous cliquons sur le bouton « User » nous sommes redirigés directement au niveau de la page d’accueil du client.</a:t>
            </a:r>
            <a:endParaRPr lang="fr-FR" dirty="0"/>
          </a:p>
        </p:txBody>
      </p:sp>
      <p:pic>
        <p:nvPicPr>
          <p:cNvPr id="4" name="Image 3">
            <a:extLst>
              <a:ext uri="{FF2B5EF4-FFF2-40B4-BE49-F238E27FC236}">
                <a16:creationId xmlns:a16="http://schemas.microsoft.com/office/drawing/2014/main" id="{0C4D3031-3FC6-88E2-2529-1EBBC656D33B}"/>
              </a:ext>
            </a:extLst>
          </p:cNvPr>
          <p:cNvPicPr>
            <a:picLocks noChangeAspect="1"/>
          </p:cNvPicPr>
          <p:nvPr/>
        </p:nvPicPr>
        <p:blipFill>
          <a:blip r:embed="rId2"/>
          <a:stretch>
            <a:fillRect/>
          </a:stretch>
        </p:blipFill>
        <p:spPr>
          <a:xfrm>
            <a:off x="3090333" y="863599"/>
            <a:ext cx="2573867" cy="4220633"/>
          </a:xfrm>
          <a:prstGeom prst="rect">
            <a:avLst/>
          </a:prstGeom>
        </p:spPr>
      </p:pic>
    </p:spTree>
    <p:extLst>
      <p:ext uri="{BB962C8B-B14F-4D97-AF65-F5344CB8AC3E}">
        <p14:creationId xmlns:p14="http://schemas.microsoft.com/office/powerpoint/2010/main" val="393219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11" name="ZoneTexte 10">
            <a:extLst>
              <a:ext uri="{FF2B5EF4-FFF2-40B4-BE49-F238E27FC236}">
                <a16:creationId xmlns:a16="http://schemas.microsoft.com/office/drawing/2014/main" id="{65457F27-785F-39FD-3DF8-E7CA2EC175FF}"/>
              </a:ext>
            </a:extLst>
          </p:cNvPr>
          <p:cNvSpPr txBox="1"/>
          <p:nvPr/>
        </p:nvSpPr>
        <p:spPr>
          <a:xfrm>
            <a:off x="381300" y="194733"/>
            <a:ext cx="8229299" cy="523220"/>
          </a:xfrm>
          <a:prstGeom prst="rect">
            <a:avLst/>
          </a:prstGeom>
          <a:noFill/>
        </p:spPr>
        <p:txBody>
          <a:bodyPr wrap="square">
            <a:spAutoFit/>
          </a:bodyPr>
          <a:lstStyle/>
          <a:p>
            <a:r>
              <a:rPr lang="fr-SN" dirty="0">
                <a:latin typeface="Times New Roman" panose="02020603050405020304" pitchFamily="18" charset="0"/>
              </a:rPr>
              <a:t>Le client accède à la section </a:t>
            </a:r>
            <a:r>
              <a:rPr lang="fr-SN" dirty="0" err="1">
                <a:latin typeface="Times New Roman" panose="02020603050405020304" pitchFamily="18" charset="0"/>
              </a:rPr>
              <a:t>reservation</a:t>
            </a:r>
            <a:r>
              <a:rPr lang="fr-SN" dirty="0">
                <a:latin typeface="Times New Roman" panose="02020603050405020304" pitchFamily="18" charset="0"/>
              </a:rPr>
              <a:t> ainsi il aura la possibilité d’effectuer une </a:t>
            </a:r>
            <a:r>
              <a:rPr lang="fr-SN" dirty="0" err="1">
                <a:latin typeface="Times New Roman" panose="02020603050405020304" pitchFamily="18" charset="0"/>
              </a:rPr>
              <a:t>reservation</a:t>
            </a:r>
            <a:r>
              <a:rPr lang="fr-SN" dirty="0">
                <a:latin typeface="Times New Roman" panose="02020603050405020304" pitchFamily="18" charset="0"/>
              </a:rPr>
              <a:t> en choisissant sa date d’entrée et sa date de sortie.</a:t>
            </a:r>
          </a:p>
        </p:txBody>
      </p:sp>
      <p:pic>
        <p:nvPicPr>
          <p:cNvPr id="3" name="Image 2">
            <a:extLst>
              <a:ext uri="{FF2B5EF4-FFF2-40B4-BE49-F238E27FC236}">
                <a16:creationId xmlns:a16="http://schemas.microsoft.com/office/drawing/2014/main" id="{710A14C8-49B0-F8FE-E3D9-E7668B4B089A}"/>
              </a:ext>
            </a:extLst>
          </p:cNvPr>
          <p:cNvPicPr>
            <a:picLocks noChangeAspect="1"/>
          </p:cNvPicPr>
          <p:nvPr/>
        </p:nvPicPr>
        <p:blipFill>
          <a:blip r:embed="rId2"/>
          <a:stretch>
            <a:fillRect/>
          </a:stretch>
        </p:blipFill>
        <p:spPr>
          <a:xfrm>
            <a:off x="2743200" y="717953"/>
            <a:ext cx="2864379" cy="4425547"/>
          </a:xfrm>
          <a:prstGeom prst="rect">
            <a:avLst/>
          </a:prstGeom>
        </p:spPr>
      </p:pic>
    </p:spTree>
    <p:extLst>
      <p:ext uri="{BB962C8B-B14F-4D97-AF65-F5344CB8AC3E}">
        <p14:creationId xmlns:p14="http://schemas.microsoft.com/office/powerpoint/2010/main" val="1726027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2C554A-F30D-5B37-51EE-1263820A98AF}"/>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AB9F7EA-5D66-330E-4D74-9AC1A08EBD3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Titre 2">
            <a:extLst>
              <a:ext uri="{FF2B5EF4-FFF2-40B4-BE49-F238E27FC236}">
                <a16:creationId xmlns:a16="http://schemas.microsoft.com/office/drawing/2014/main" id="{96290C56-0E1B-3280-3CD2-1082DAC6DF49}"/>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pic>
        <p:nvPicPr>
          <p:cNvPr id="4" name="Image 3">
            <a:extLst>
              <a:ext uri="{FF2B5EF4-FFF2-40B4-BE49-F238E27FC236}">
                <a16:creationId xmlns:a16="http://schemas.microsoft.com/office/drawing/2014/main" id="{BC76D273-5215-7F3A-F1FB-84836D7DB9E1}"/>
              </a:ext>
            </a:extLst>
          </p:cNvPr>
          <p:cNvPicPr>
            <a:picLocks noChangeAspect="1"/>
          </p:cNvPicPr>
          <p:nvPr/>
        </p:nvPicPr>
        <p:blipFill>
          <a:blip r:embed="rId2"/>
          <a:stretch>
            <a:fillRect/>
          </a:stretch>
        </p:blipFill>
        <p:spPr>
          <a:xfrm>
            <a:off x="3098800" y="829733"/>
            <a:ext cx="2573867" cy="4313767"/>
          </a:xfrm>
          <a:prstGeom prst="rect">
            <a:avLst/>
          </a:prstGeom>
        </p:spPr>
      </p:pic>
    </p:spTree>
    <p:extLst>
      <p:ext uri="{BB962C8B-B14F-4D97-AF65-F5344CB8AC3E}">
        <p14:creationId xmlns:p14="http://schemas.microsoft.com/office/powerpoint/2010/main" val="2693256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0ED41-60A5-3C76-E202-D2AD8752DE0A}"/>
              </a:ext>
            </a:extLst>
          </p:cNvPr>
          <p:cNvSpPr>
            <a:spLocks noGrp="1"/>
          </p:cNvSpPr>
          <p:nvPr>
            <p:ph type="title"/>
          </p:nvPr>
        </p:nvSpPr>
        <p:spPr>
          <a:xfrm>
            <a:off x="306706" y="379438"/>
            <a:ext cx="8626279" cy="629100"/>
          </a:xfrm>
        </p:spPr>
        <p:txBody>
          <a:bodyPr/>
          <a:lstStyle/>
          <a:p>
            <a:r>
              <a:rPr lang="fr-SN" sz="2400" b="1" u="sng" dirty="0">
                <a:effectLst/>
                <a:latin typeface="Times New Roman" panose="02020603050405020304" pitchFamily="18" charset="0"/>
                <a:ea typeface="Times New Roman" panose="02020603050405020304" pitchFamily="18" charset="0"/>
              </a:rPr>
              <a:t>Présentation de notre application desktop avec les différents modules</a:t>
            </a:r>
            <a:br>
              <a:rPr lang="fr-SN" sz="2400" dirty="0">
                <a:effectLst/>
                <a:latin typeface="Times New Roman" panose="02020603050405020304" pitchFamily="18" charset="0"/>
                <a:ea typeface="Times New Roman" panose="02020603050405020304" pitchFamily="18" charset="0"/>
              </a:rPr>
            </a:br>
            <a:r>
              <a:rPr lang="fr-SN" sz="2400" u="none" strike="noStrike" dirty="0">
                <a:effectLst/>
                <a:latin typeface="Times New Roman" panose="02020603050405020304" pitchFamily="18" charset="0"/>
                <a:ea typeface="Times New Roman" panose="02020603050405020304" pitchFamily="18" charset="0"/>
              </a:rPr>
              <a:t> </a:t>
            </a:r>
            <a:endParaRPr lang="fr-SN" sz="2400"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F9741F9F-6529-BC04-C2CD-7D8A118E0680}"/>
              </a:ext>
            </a:extLst>
          </p:cNvPr>
          <p:cNvSpPr txBox="1"/>
          <p:nvPr/>
        </p:nvSpPr>
        <p:spPr>
          <a:xfrm>
            <a:off x="949569" y="1395046"/>
            <a:ext cx="6635150" cy="2800767"/>
          </a:xfrm>
          <a:prstGeom prst="rect">
            <a:avLst/>
          </a:prstGeom>
          <a:noFill/>
        </p:spPr>
        <p:txBody>
          <a:bodyPr wrap="none" rtlCol="0">
            <a:spAutoFit/>
          </a:bodyPr>
          <a:lstStyle/>
          <a:p>
            <a:pPr marL="285750" lvl="0" indent="-285750">
              <a:buFont typeface="Wingdings" pitchFamily="2" charset="2"/>
              <a:buChar char="Ø"/>
            </a:pPr>
            <a:r>
              <a:rPr lang="fr-SN" sz="1800" u="sng" dirty="0">
                <a:solidFill>
                  <a:schemeClr val="bg1"/>
                </a:solidFill>
                <a:effectLst/>
                <a:latin typeface="Times New Roman" panose="02020603050405020304" pitchFamily="18" charset="0"/>
                <a:ea typeface="Times New Roman" panose="02020603050405020304" pitchFamily="18" charset="0"/>
              </a:rPr>
              <a:t>Définition des rôles pour l’administrateur</a:t>
            </a:r>
            <a:endParaRPr lang="fr-SN" sz="1800" dirty="0">
              <a:solidFill>
                <a:schemeClr val="bg1"/>
              </a:solidFill>
              <a:effectLst/>
              <a:latin typeface="Times New Roman" panose="02020603050405020304" pitchFamily="18" charset="0"/>
              <a:ea typeface="Times New Roman" panose="02020603050405020304" pitchFamily="18" charset="0"/>
            </a:endParaRPr>
          </a:p>
          <a:p>
            <a:pPr marL="457200"/>
            <a:r>
              <a:rPr lang="fr-SN" sz="1800" dirty="0">
                <a:effectLst/>
                <a:latin typeface="Times New Roman" panose="02020603050405020304" pitchFamily="18" charset="0"/>
                <a:ea typeface="Times New Roman" panose="02020603050405020304" pitchFamily="18" charset="0"/>
              </a:rPr>
              <a:t> </a:t>
            </a:r>
          </a:p>
          <a:p>
            <a:pPr marL="457200"/>
            <a:r>
              <a:rPr lang="fr-SN" sz="1800" dirty="0">
                <a:effectLst/>
                <a:latin typeface="Times New Roman" panose="02020603050405020304" pitchFamily="18" charset="0"/>
                <a:ea typeface="Times New Roman" panose="02020603050405020304" pitchFamily="18" charset="0"/>
              </a:rPr>
              <a:t>Dans notre nouvelle application l’administrateur a la possibilité :</a:t>
            </a:r>
          </a:p>
          <a:p>
            <a:pPr marL="457200"/>
            <a:r>
              <a:rPr lang="fr-SN" sz="1800" dirty="0">
                <a:effectLst/>
                <a:latin typeface="Times New Roman" panose="02020603050405020304" pitchFamily="18" charset="0"/>
                <a:ea typeface="Times New Roman" panose="02020603050405020304" pitchFamily="18" charset="0"/>
              </a:rPr>
              <a:t> </a:t>
            </a:r>
          </a:p>
          <a:p>
            <a:pPr marL="342900" lvl="0" indent="-342900">
              <a:buFont typeface="Courier New" panose="02070309020205020404" pitchFamily="49" charset="0"/>
              <a:buChar char="o"/>
            </a:pPr>
            <a:r>
              <a:rPr lang="fr-SN" sz="1800" dirty="0">
                <a:effectLst/>
                <a:latin typeface="Times New Roman" panose="02020603050405020304" pitchFamily="18" charset="0"/>
                <a:ea typeface="Times New Roman" panose="02020603050405020304" pitchFamily="18" charset="0"/>
              </a:rPr>
              <a:t>Ajouter des chambres ainsi de voir la liste des chambres</a:t>
            </a:r>
          </a:p>
          <a:p>
            <a:pPr marL="342900" lvl="0" indent="-342900">
              <a:buFont typeface="Courier New" panose="02070309020205020404" pitchFamily="49" charset="0"/>
              <a:buChar char="o"/>
            </a:pPr>
            <a:r>
              <a:rPr lang="fr-SN" sz="1800" dirty="0">
                <a:effectLst/>
                <a:latin typeface="Times New Roman" panose="02020603050405020304" pitchFamily="18" charset="0"/>
                <a:ea typeface="Times New Roman" panose="02020603050405020304" pitchFamily="18" charset="0"/>
              </a:rPr>
              <a:t>Ajouter des clients ainsi de voir la liste des clients</a:t>
            </a:r>
          </a:p>
          <a:p>
            <a:pPr marL="342900" lvl="0" indent="-342900">
              <a:buFont typeface="Courier New" panose="02070309020205020404" pitchFamily="49" charset="0"/>
              <a:buChar char="o"/>
            </a:pPr>
            <a:r>
              <a:rPr lang="fr-SN" sz="1800" dirty="0">
                <a:effectLst/>
                <a:latin typeface="Times New Roman" panose="02020603050405020304" pitchFamily="18" charset="0"/>
                <a:ea typeface="Times New Roman" panose="02020603050405020304" pitchFamily="18" charset="0"/>
              </a:rPr>
              <a:t>Ajouter ou changer des catégories</a:t>
            </a:r>
          </a:p>
          <a:p>
            <a:pPr marL="342900" lvl="0" indent="-342900">
              <a:buFont typeface="Courier New" panose="02070309020205020404" pitchFamily="49" charset="0"/>
              <a:buChar char="o"/>
            </a:pPr>
            <a:r>
              <a:rPr lang="fr-SN" sz="1800" dirty="0">
                <a:effectLst/>
                <a:latin typeface="Times New Roman" panose="02020603050405020304" pitchFamily="18" charset="0"/>
                <a:ea typeface="Times New Roman" panose="02020603050405020304" pitchFamily="18" charset="0"/>
              </a:rPr>
              <a:t>Voir les factures et les lister</a:t>
            </a:r>
          </a:p>
          <a:p>
            <a:r>
              <a:rPr lang="fr-SN" sz="1800" dirty="0">
                <a:effectLst/>
                <a:latin typeface="Times New Roman" panose="02020603050405020304" pitchFamily="18" charset="0"/>
                <a:ea typeface="Times New Roman" panose="02020603050405020304" pitchFamily="18" charset="0"/>
              </a:rPr>
              <a:t> </a:t>
            </a:r>
          </a:p>
          <a:p>
            <a:endParaRPr lang="fr-FR" dirty="0"/>
          </a:p>
        </p:txBody>
      </p:sp>
      <p:sp>
        <p:nvSpPr>
          <p:cNvPr id="7" name="ZoneTexte 6">
            <a:extLst>
              <a:ext uri="{FF2B5EF4-FFF2-40B4-BE49-F238E27FC236}">
                <a16:creationId xmlns:a16="http://schemas.microsoft.com/office/drawing/2014/main" id="{065C7C52-761A-89AC-7C62-4E03C1B2A870}"/>
              </a:ext>
            </a:extLst>
          </p:cNvPr>
          <p:cNvSpPr txBox="1"/>
          <p:nvPr/>
        </p:nvSpPr>
        <p:spPr>
          <a:xfrm>
            <a:off x="222738" y="4009292"/>
            <a:ext cx="8428891" cy="861774"/>
          </a:xfrm>
          <a:prstGeom prst="rect">
            <a:avLst/>
          </a:prstGeom>
          <a:noFill/>
        </p:spPr>
        <p:txBody>
          <a:bodyPr wrap="square" rtlCol="0">
            <a:spAutoFit/>
          </a:bodyPr>
          <a:lstStyle/>
          <a:p>
            <a:r>
              <a:rPr lang="fr-SN" sz="1800" dirty="0">
                <a:effectLst/>
                <a:latin typeface="Times New Roman" panose="02020603050405020304" pitchFamily="18" charset="0"/>
                <a:ea typeface="Times New Roman" panose="02020603050405020304" pitchFamily="18" charset="0"/>
              </a:rPr>
              <a:t>Cependant nous avons pas pu implémenter toutes les fonctionnalités, mais quelques d’entre elles comme l’ajout des chambres, l’ajout des clients et l’ajout des catégories .</a:t>
            </a:r>
          </a:p>
          <a:p>
            <a:endParaRPr lang="fr-FR" dirty="0"/>
          </a:p>
        </p:txBody>
      </p:sp>
    </p:spTree>
    <p:extLst>
      <p:ext uri="{BB962C8B-B14F-4D97-AF65-F5344CB8AC3E}">
        <p14:creationId xmlns:p14="http://schemas.microsoft.com/office/powerpoint/2010/main" val="102319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8147624-9931-5B98-ECE8-872F10B472CD}"/>
              </a:ext>
            </a:extLst>
          </p:cNvPr>
          <p:cNvSpPr txBox="1"/>
          <p:nvPr/>
        </p:nvSpPr>
        <p:spPr>
          <a:xfrm>
            <a:off x="140676" y="0"/>
            <a:ext cx="4147289" cy="584775"/>
          </a:xfrm>
          <a:prstGeom prst="rect">
            <a:avLst/>
          </a:prstGeom>
          <a:noFill/>
        </p:spPr>
        <p:txBody>
          <a:bodyPr wrap="none" rtlCol="0">
            <a:spAutoFit/>
          </a:bodyPr>
          <a:lstStyle/>
          <a:p>
            <a:r>
              <a:rPr lang="fr-SN" sz="1800" dirty="0">
                <a:effectLst/>
                <a:latin typeface="Times New Roman" panose="02020603050405020304" pitchFamily="18" charset="0"/>
                <a:ea typeface="Times New Roman" panose="02020603050405020304" pitchFamily="18" charset="0"/>
              </a:rPr>
              <a:t>Notre première interface se présente ainsi :</a:t>
            </a:r>
          </a:p>
          <a:p>
            <a:endParaRPr lang="fr-FR" dirty="0"/>
          </a:p>
        </p:txBody>
      </p:sp>
      <p:pic>
        <p:nvPicPr>
          <p:cNvPr id="8" name="Image 7">
            <a:extLst>
              <a:ext uri="{FF2B5EF4-FFF2-40B4-BE49-F238E27FC236}">
                <a16:creationId xmlns:a16="http://schemas.microsoft.com/office/drawing/2014/main" id="{01862CB3-FA80-4021-DB89-58D7746024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077" y="498475"/>
            <a:ext cx="7795846" cy="4645025"/>
          </a:xfrm>
          <a:prstGeom prst="rect">
            <a:avLst/>
          </a:prstGeom>
        </p:spPr>
      </p:pic>
    </p:spTree>
    <p:extLst>
      <p:ext uri="{BB962C8B-B14F-4D97-AF65-F5344CB8AC3E}">
        <p14:creationId xmlns:p14="http://schemas.microsoft.com/office/powerpoint/2010/main" val="867710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F4A9980-8D79-C74D-FB0B-1E5D280C4E25}"/>
              </a:ext>
            </a:extLst>
          </p:cNvPr>
          <p:cNvSpPr txBox="1"/>
          <p:nvPr/>
        </p:nvSpPr>
        <p:spPr>
          <a:xfrm>
            <a:off x="434898" y="755868"/>
            <a:ext cx="7783551" cy="1815882"/>
          </a:xfrm>
          <a:prstGeom prst="rect">
            <a:avLst/>
          </a:prstGeom>
          <a:noFill/>
        </p:spPr>
        <p:txBody>
          <a:bodyPr wrap="square" rtlCol="0">
            <a:spAutoFit/>
          </a:bodyPr>
          <a:lstStyle/>
          <a:p>
            <a:r>
              <a:rPr lang="fr-FR" dirty="0">
                <a:latin typeface="Times" pitchFamily="2" charset="0"/>
              </a:rPr>
              <a:t>Dans cette première interface, nous avons le nom de notre </a:t>
            </a:r>
            <a:r>
              <a:rPr lang="fr-FR" dirty="0" err="1">
                <a:latin typeface="Times" pitchFamily="2" charset="0"/>
              </a:rPr>
              <a:t>hotel</a:t>
            </a:r>
            <a:r>
              <a:rPr lang="fr-FR" dirty="0">
                <a:latin typeface="Times" pitchFamily="2" charset="0"/>
              </a:rPr>
              <a:t> « SENHOTEL » ainsi que deux boutons.</a:t>
            </a:r>
          </a:p>
          <a:p>
            <a:r>
              <a:rPr lang="fr-FR" dirty="0">
                <a:latin typeface="Times" pitchFamily="2" charset="0"/>
              </a:rPr>
              <a:t>Le bouton ‘</a:t>
            </a:r>
            <a:r>
              <a:rPr lang="fr-FR" dirty="0" err="1">
                <a:latin typeface="Times" pitchFamily="2" charset="0"/>
              </a:rPr>
              <a:t>Utlisateur</a:t>
            </a:r>
            <a:r>
              <a:rPr lang="fr-FR" dirty="0">
                <a:latin typeface="Times" pitchFamily="2" charset="0"/>
              </a:rPr>
              <a:t>’ nous mène directement dans la partie utilisateur et le bouton ‘Administrateur’ nous mène directement dans la partie administrateur.</a:t>
            </a:r>
          </a:p>
          <a:p>
            <a:endParaRPr lang="fr-FR" dirty="0">
              <a:latin typeface="Times" pitchFamily="2" charset="0"/>
            </a:endParaRPr>
          </a:p>
          <a:p>
            <a:r>
              <a:rPr lang="fr-SN" dirty="0">
                <a:effectLst/>
                <a:latin typeface="Times New Roman" panose="02020603050405020304" pitchFamily="18" charset="0"/>
                <a:ea typeface="Times New Roman" panose="02020603050405020304" pitchFamily="18" charset="0"/>
              </a:rPr>
              <a:t>Lorsqu’on nous cliquons sur le bouton « administrateur » nous avons l’interface de l’administrateur qui se présente ainsi :</a:t>
            </a:r>
          </a:p>
          <a:p>
            <a:r>
              <a:rPr lang="fr-SN" dirty="0">
                <a:effectLst/>
                <a:latin typeface="Times New Roman" panose="02020603050405020304" pitchFamily="18" charset="0"/>
                <a:ea typeface="Times New Roman" panose="02020603050405020304" pitchFamily="18" charset="0"/>
              </a:rPr>
              <a:t> </a:t>
            </a:r>
          </a:p>
          <a:p>
            <a:r>
              <a:rPr lang="fr-FR" dirty="0">
                <a:latin typeface="Times" pitchFamily="2" charset="0"/>
              </a:rPr>
              <a:t> </a:t>
            </a:r>
          </a:p>
        </p:txBody>
      </p:sp>
    </p:spTree>
    <p:extLst>
      <p:ext uri="{BB962C8B-B14F-4D97-AF65-F5344CB8AC3E}">
        <p14:creationId xmlns:p14="http://schemas.microsoft.com/office/powerpoint/2010/main" val="396884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txBox="1">
            <a:spLocks noGrp="1"/>
          </p:cNvSpPr>
          <p:nvPr>
            <p:ph type="title" idx="15"/>
          </p:nvPr>
        </p:nvSpPr>
        <p:spPr>
          <a:xfrm>
            <a:off x="865625" y="2307450"/>
            <a:ext cx="26799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PLAN</a:t>
            </a:r>
            <a:endParaRPr dirty="0">
              <a:solidFill>
                <a:schemeClr val="dk1"/>
              </a:solidFill>
            </a:endParaRPr>
          </a:p>
        </p:txBody>
      </p:sp>
      <p:sp>
        <p:nvSpPr>
          <p:cNvPr id="159" name="Google Shape;159;p31"/>
          <p:cNvSpPr txBox="1">
            <a:spLocks noGrp="1"/>
          </p:cNvSpPr>
          <p:nvPr>
            <p:ph type="title" idx="5"/>
          </p:nvPr>
        </p:nvSpPr>
        <p:spPr>
          <a:xfrm>
            <a:off x="4835407" y="1096989"/>
            <a:ext cx="4308593"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Times" pitchFamily="2" charset="0"/>
              </a:rPr>
              <a:t>Rappel des </a:t>
            </a:r>
            <a:r>
              <a:rPr lang="en" b="1" dirty="0" err="1">
                <a:solidFill>
                  <a:schemeClr val="dk1"/>
                </a:solidFill>
                <a:latin typeface="Times" pitchFamily="2" charset="0"/>
              </a:rPr>
              <a:t>objectifs</a:t>
            </a:r>
            <a:r>
              <a:rPr lang="en" b="1" dirty="0">
                <a:solidFill>
                  <a:schemeClr val="dk1"/>
                </a:solidFill>
                <a:latin typeface="Times" pitchFamily="2" charset="0"/>
              </a:rPr>
              <a:t> du </a:t>
            </a:r>
            <a:r>
              <a:rPr lang="en" b="1" dirty="0" err="1">
                <a:solidFill>
                  <a:schemeClr val="dk1"/>
                </a:solidFill>
                <a:latin typeface="Times" pitchFamily="2" charset="0"/>
              </a:rPr>
              <a:t>projet</a:t>
            </a:r>
            <a:endParaRPr b="1" dirty="0">
              <a:solidFill>
                <a:schemeClr val="dk1"/>
              </a:solidFill>
              <a:latin typeface="Times" pitchFamily="2" charset="0"/>
            </a:endParaRPr>
          </a:p>
        </p:txBody>
      </p:sp>
      <p:sp>
        <p:nvSpPr>
          <p:cNvPr id="160" name="Google Shape;160;p31"/>
          <p:cNvSpPr txBox="1">
            <a:spLocks noGrp="1"/>
          </p:cNvSpPr>
          <p:nvPr>
            <p:ph type="title"/>
          </p:nvPr>
        </p:nvSpPr>
        <p:spPr>
          <a:xfrm>
            <a:off x="4891050" y="1990771"/>
            <a:ext cx="3497572"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solidFill>
                  <a:schemeClr val="dk1"/>
                </a:solidFill>
                <a:latin typeface="Times" pitchFamily="2" charset="0"/>
              </a:rPr>
              <a:t>Organisation</a:t>
            </a:r>
            <a:r>
              <a:rPr lang="en" b="1" dirty="0">
                <a:solidFill>
                  <a:schemeClr val="dk1"/>
                </a:solidFill>
                <a:latin typeface="Times" pitchFamily="2" charset="0"/>
              </a:rPr>
              <a:t> de </a:t>
            </a:r>
            <a:r>
              <a:rPr lang="en" b="1" dirty="0" err="1">
                <a:solidFill>
                  <a:schemeClr val="dk1"/>
                </a:solidFill>
                <a:latin typeface="Times" pitchFamily="2" charset="0"/>
              </a:rPr>
              <a:t>l’équipe</a:t>
            </a:r>
            <a:endParaRPr b="1" dirty="0">
              <a:solidFill>
                <a:schemeClr val="dk1"/>
              </a:solidFill>
              <a:latin typeface="Times" pitchFamily="2" charset="0"/>
            </a:endParaRPr>
          </a:p>
        </p:txBody>
      </p:sp>
      <p:sp>
        <p:nvSpPr>
          <p:cNvPr id="162" name="Google Shape;162;p31"/>
          <p:cNvSpPr txBox="1">
            <a:spLocks noGrp="1"/>
          </p:cNvSpPr>
          <p:nvPr>
            <p:ph type="title" idx="2"/>
          </p:nvPr>
        </p:nvSpPr>
        <p:spPr>
          <a:xfrm>
            <a:off x="3987701" y="1141600"/>
            <a:ext cx="8271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rPr>
              <a:t>01</a:t>
            </a:r>
            <a:endParaRPr sz="3600">
              <a:solidFill>
                <a:schemeClr val="dk1"/>
              </a:solidFill>
            </a:endParaRPr>
          </a:p>
        </p:txBody>
      </p:sp>
      <p:sp>
        <p:nvSpPr>
          <p:cNvPr id="163" name="Google Shape;163;p31"/>
          <p:cNvSpPr txBox="1">
            <a:spLocks noGrp="1"/>
          </p:cNvSpPr>
          <p:nvPr>
            <p:ph type="title" idx="3"/>
          </p:nvPr>
        </p:nvSpPr>
        <p:spPr>
          <a:xfrm>
            <a:off x="3987701" y="2009523"/>
            <a:ext cx="8271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rPr>
              <a:t>02</a:t>
            </a:r>
            <a:endParaRPr sz="3600">
              <a:solidFill>
                <a:schemeClr val="dk1"/>
              </a:solidFill>
            </a:endParaRPr>
          </a:p>
        </p:txBody>
      </p:sp>
      <p:sp>
        <p:nvSpPr>
          <p:cNvPr id="164" name="Google Shape;164;p31"/>
          <p:cNvSpPr txBox="1">
            <a:spLocks noGrp="1"/>
          </p:cNvSpPr>
          <p:nvPr>
            <p:ph type="title" idx="6"/>
          </p:nvPr>
        </p:nvSpPr>
        <p:spPr>
          <a:xfrm>
            <a:off x="4891050" y="2810456"/>
            <a:ext cx="3720201"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solidFill>
                  <a:schemeClr val="dk1"/>
                </a:solidFill>
                <a:latin typeface="Times" pitchFamily="2" charset="0"/>
              </a:rPr>
              <a:t>Paramètres</a:t>
            </a:r>
            <a:r>
              <a:rPr lang="en-US" b="1" dirty="0">
                <a:solidFill>
                  <a:schemeClr val="dk1"/>
                </a:solidFill>
                <a:latin typeface="Times" pitchFamily="2" charset="0"/>
              </a:rPr>
              <a:t> de </a:t>
            </a:r>
            <a:r>
              <a:rPr lang="en-US" b="1" dirty="0" err="1">
                <a:solidFill>
                  <a:schemeClr val="dk1"/>
                </a:solidFill>
                <a:latin typeface="Times" pitchFamily="2" charset="0"/>
              </a:rPr>
              <a:t>l’environnement</a:t>
            </a:r>
            <a:r>
              <a:rPr lang="en-US" b="1" dirty="0">
                <a:solidFill>
                  <a:schemeClr val="dk1"/>
                </a:solidFill>
                <a:latin typeface="Times" pitchFamily="2" charset="0"/>
              </a:rPr>
              <a:t> matériel de test</a:t>
            </a:r>
            <a:endParaRPr b="1" dirty="0">
              <a:solidFill>
                <a:schemeClr val="dk1"/>
              </a:solidFill>
              <a:latin typeface="Times" pitchFamily="2" charset="0"/>
            </a:endParaRPr>
          </a:p>
        </p:txBody>
      </p:sp>
      <p:sp>
        <p:nvSpPr>
          <p:cNvPr id="166" name="Google Shape;166;p31"/>
          <p:cNvSpPr txBox="1">
            <a:spLocks noGrp="1"/>
          </p:cNvSpPr>
          <p:nvPr>
            <p:ph type="title" idx="4"/>
          </p:nvPr>
        </p:nvSpPr>
        <p:spPr>
          <a:xfrm>
            <a:off x="4891050" y="3686180"/>
            <a:ext cx="3918994"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solidFill>
                  <a:schemeClr val="dk1"/>
                </a:solidFill>
                <a:latin typeface="Times" pitchFamily="2" charset="0"/>
              </a:rPr>
              <a:t>Paramètres</a:t>
            </a:r>
            <a:r>
              <a:rPr lang="en" b="1" dirty="0">
                <a:solidFill>
                  <a:schemeClr val="dk1"/>
                </a:solidFill>
                <a:latin typeface="Times" pitchFamily="2" charset="0"/>
              </a:rPr>
              <a:t> de configuration</a:t>
            </a:r>
            <a:endParaRPr b="1" dirty="0">
              <a:solidFill>
                <a:schemeClr val="dk1"/>
              </a:solidFill>
              <a:latin typeface="Times" pitchFamily="2" charset="0"/>
            </a:endParaRPr>
          </a:p>
        </p:txBody>
      </p:sp>
      <p:sp>
        <p:nvSpPr>
          <p:cNvPr id="168" name="Google Shape;168;p31"/>
          <p:cNvSpPr txBox="1">
            <a:spLocks noGrp="1"/>
          </p:cNvSpPr>
          <p:nvPr>
            <p:ph type="title" idx="7"/>
          </p:nvPr>
        </p:nvSpPr>
        <p:spPr>
          <a:xfrm>
            <a:off x="3987701" y="2857951"/>
            <a:ext cx="8271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rPr>
              <a:t>03</a:t>
            </a:r>
            <a:endParaRPr sz="3600">
              <a:solidFill>
                <a:schemeClr val="dk1"/>
              </a:solidFill>
            </a:endParaRPr>
          </a:p>
        </p:txBody>
      </p:sp>
      <p:sp>
        <p:nvSpPr>
          <p:cNvPr id="169" name="Google Shape;169;p31"/>
          <p:cNvSpPr txBox="1">
            <a:spLocks noGrp="1"/>
          </p:cNvSpPr>
          <p:nvPr>
            <p:ph type="title" idx="8"/>
          </p:nvPr>
        </p:nvSpPr>
        <p:spPr>
          <a:xfrm>
            <a:off x="3987701" y="3725875"/>
            <a:ext cx="8271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dk1"/>
                </a:solidFill>
              </a:rPr>
              <a:t>04</a:t>
            </a:r>
            <a:endParaRPr sz="3600" dirty="0">
              <a:solidFill>
                <a:schemeClr val="dk1"/>
              </a:solidFill>
            </a:endParaRPr>
          </a:p>
        </p:txBody>
      </p:sp>
      <p:grpSp>
        <p:nvGrpSpPr>
          <p:cNvPr id="170" name="Google Shape;170;p31"/>
          <p:cNvGrpSpPr/>
          <p:nvPr/>
        </p:nvGrpSpPr>
        <p:grpSpPr>
          <a:xfrm rot="5400000">
            <a:off x="1591142" y="2778334"/>
            <a:ext cx="4088466" cy="278100"/>
            <a:chOff x="892775" y="3849125"/>
            <a:chExt cx="3567900" cy="278100"/>
          </a:xfrm>
        </p:grpSpPr>
        <p:cxnSp>
          <p:nvCxnSpPr>
            <p:cNvPr id="171" name="Google Shape;171;p31"/>
            <p:cNvCxnSpPr/>
            <p:nvPr/>
          </p:nvCxnSpPr>
          <p:spPr>
            <a:xfrm>
              <a:off x="892775" y="3988175"/>
              <a:ext cx="3567900" cy="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31"/>
            <p:cNvCxnSpPr/>
            <p:nvPr/>
          </p:nvCxnSpPr>
          <p:spPr>
            <a:xfrm>
              <a:off x="892778" y="3849125"/>
              <a:ext cx="0" cy="278100"/>
            </a:xfrm>
            <a:prstGeom prst="straightConnector1">
              <a:avLst/>
            </a:prstGeom>
            <a:noFill/>
            <a:ln w="19050" cap="flat" cmpd="sng">
              <a:solidFill>
                <a:schemeClr val="dk1"/>
              </a:solidFill>
              <a:prstDash val="solid"/>
              <a:round/>
              <a:headEnd type="none" w="med" len="med"/>
              <a:tailEnd type="none" w="med" len="med"/>
            </a:ln>
          </p:spPr>
        </p:cxnSp>
        <p:cxnSp>
          <p:nvCxnSpPr>
            <p:cNvPr id="173" name="Google Shape;173;p31"/>
            <p:cNvCxnSpPr/>
            <p:nvPr/>
          </p:nvCxnSpPr>
          <p:spPr>
            <a:xfrm>
              <a:off x="4460675" y="3849125"/>
              <a:ext cx="0" cy="278100"/>
            </a:xfrm>
            <a:prstGeom prst="straightConnector1">
              <a:avLst/>
            </a:prstGeom>
            <a:noFill/>
            <a:ln w="19050" cap="flat" cmpd="sng">
              <a:solidFill>
                <a:schemeClr val="dk1"/>
              </a:solidFill>
              <a:prstDash val="solid"/>
              <a:round/>
              <a:headEnd type="none" w="med" len="med"/>
              <a:tailEnd type="none" w="med" len="med"/>
            </a:ln>
          </p:spPr>
        </p:cxnSp>
      </p:grpSp>
      <p:sp>
        <p:nvSpPr>
          <p:cNvPr id="11" name="ZoneTexte 10">
            <a:extLst>
              <a:ext uri="{FF2B5EF4-FFF2-40B4-BE49-F238E27FC236}">
                <a16:creationId xmlns:a16="http://schemas.microsoft.com/office/drawing/2014/main" id="{7206D6F2-4C8F-4E70-8C7A-3D5EBCC1401B}"/>
              </a:ext>
            </a:extLst>
          </p:cNvPr>
          <p:cNvSpPr txBox="1"/>
          <p:nvPr/>
        </p:nvSpPr>
        <p:spPr>
          <a:xfrm>
            <a:off x="4835407" y="4338231"/>
            <a:ext cx="3918995" cy="615553"/>
          </a:xfrm>
          <a:prstGeom prst="rect">
            <a:avLst/>
          </a:prstGeom>
          <a:noFill/>
        </p:spPr>
        <p:txBody>
          <a:bodyPr wrap="square">
            <a:spAutoFit/>
          </a:bodyPr>
          <a:lstStyle/>
          <a:p>
            <a:r>
              <a:rPr lang="fr-SN" sz="2000" b="1" dirty="0">
                <a:solidFill>
                  <a:schemeClr val="dk1"/>
                </a:solidFill>
                <a:latin typeface="Times" pitchFamily="2" charset="0"/>
              </a:rPr>
              <a:t>Captures d’écran des modules</a:t>
            </a:r>
          </a:p>
          <a:p>
            <a:pPr marL="0" lvl="0" indent="0" algn="l" rtl="0">
              <a:spcBef>
                <a:spcPts val="0"/>
              </a:spcBef>
              <a:spcAft>
                <a:spcPts val="0"/>
              </a:spcAft>
              <a:buNone/>
            </a:pPr>
            <a:endParaRPr lang="en" sz="1400" dirty="0">
              <a:solidFill>
                <a:schemeClr val="dk1"/>
              </a:solidFill>
            </a:endParaRPr>
          </a:p>
        </p:txBody>
      </p:sp>
      <p:sp>
        <p:nvSpPr>
          <p:cNvPr id="12" name="Google Shape;169;p31">
            <a:extLst>
              <a:ext uri="{FF2B5EF4-FFF2-40B4-BE49-F238E27FC236}">
                <a16:creationId xmlns:a16="http://schemas.microsoft.com/office/drawing/2014/main" id="{E170FFF3-F73F-F267-1E22-E3B5B8BE87B6}"/>
              </a:ext>
            </a:extLst>
          </p:cNvPr>
          <p:cNvSpPr txBox="1">
            <a:spLocks/>
          </p:cNvSpPr>
          <p:nvPr/>
        </p:nvSpPr>
        <p:spPr>
          <a:xfrm>
            <a:off x="3987701" y="4448599"/>
            <a:ext cx="827100" cy="29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dk2"/>
              </a:buClr>
              <a:buSzPts val="4800"/>
              <a:buFont typeface="Poppins Black"/>
              <a:buNone/>
              <a:defRPr sz="4800" b="0" i="0" u="none" strike="noStrike" cap="none">
                <a:solidFill>
                  <a:schemeClr val="dk2"/>
                </a:solidFill>
                <a:latin typeface="Poppins Black"/>
                <a:ea typeface="Poppins Black"/>
                <a:cs typeface="Poppins Black"/>
                <a:sym typeface="Poppins Black"/>
              </a:defRPr>
            </a:lvl9pPr>
          </a:lstStyle>
          <a:p>
            <a:r>
              <a:rPr lang="en" sz="3600" dirty="0">
                <a:solidFill>
                  <a:schemeClr val="dk1"/>
                </a:solidFill>
              </a:rPr>
              <a:t>05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B4C5AC4-7215-3D4F-EABE-77247BDCEF22}"/>
              </a:ext>
            </a:extLst>
          </p:cNvPr>
          <p:cNvSpPr txBox="1">
            <a:spLocks/>
          </p:cNvSpPr>
          <p:nvPr/>
        </p:nvSpPr>
        <p:spPr>
          <a:xfrm>
            <a:off x="1076155" y="3659519"/>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pic>
        <p:nvPicPr>
          <p:cNvPr id="8" name="Image 7">
            <a:extLst>
              <a:ext uri="{FF2B5EF4-FFF2-40B4-BE49-F238E27FC236}">
                <a16:creationId xmlns:a16="http://schemas.microsoft.com/office/drawing/2014/main" id="{A06A4FA5-9B2E-5522-68A7-D3BF678322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029" y="486472"/>
            <a:ext cx="6969512" cy="4170556"/>
          </a:xfrm>
          <a:prstGeom prst="rect">
            <a:avLst/>
          </a:prstGeom>
        </p:spPr>
      </p:pic>
    </p:spTree>
    <p:extLst>
      <p:ext uri="{BB962C8B-B14F-4D97-AF65-F5344CB8AC3E}">
        <p14:creationId xmlns:p14="http://schemas.microsoft.com/office/powerpoint/2010/main" val="767515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F4A9980-8D79-C74D-FB0B-1E5D280C4E25}"/>
              </a:ext>
            </a:extLst>
          </p:cNvPr>
          <p:cNvSpPr txBox="1"/>
          <p:nvPr/>
        </p:nvSpPr>
        <p:spPr>
          <a:xfrm>
            <a:off x="301083" y="399029"/>
            <a:ext cx="7783551" cy="1384995"/>
          </a:xfrm>
          <a:prstGeom prst="rect">
            <a:avLst/>
          </a:prstGeom>
          <a:noFill/>
        </p:spPr>
        <p:txBody>
          <a:bodyPr wrap="square" rtlCol="0">
            <a:spAutoFit/>
          </a:bodyPr>
          <a:lstStyle/>
          <a:p>
            <a:r>
              <a:rPr lang="en-US" dirty="0" err="1">
                <a:latin typeface="Times" pitchFamily="2" charset="0"/>
              </a:rPr>
              <a:t>Ainsi</a:t>
            </a:r>
            <a:r>
              <a:rPr lang="en-US" dirty="0">
                <a:latin typeface="Times" pitchFamily="2" charset="0"/>
              </a:rPr>
              <a:t> nous </a:t>
            </a:r>
            <a:r>
              <a:rPr lang="en-US" dirty="0" err="1">
                <a:latin typeface="Times" pitchFamily="2" charset="0"/>
              </a:rPr>
              <a:t>avons</a:t>
            </a:r>
            <a:r>
              <a:rPr lang="en-US" dirty="0">
                <a:latin typeface="Times" pitchFamily="2" charset="0"/>
              </a:rPr>
              <a:t> les </a:t>
            </a:r>
            <a:r>
              <a:rPr lang="en-US" dirty="0" err="1">
                <a:latin typeface="Times" pitchFamily="2" charset="0"/>
              </a:rPr>
              <a:t>différentes</a:t>
            </a:r>
            <a:r>
              <a:rPr lang="en-US" dirty="0">
                <a:latin typeface="Times" pitchFamily="2" charset="0"/>
              </a:rPr>
              <a:t> </a:t>
            </a:r>
            <a:r>
              <a:rPr lang="en-US" dirty="0" err="1">
                <a:latin typeface="Times" pitchFamily="2" charset="0"/>
              </a:rPr>
              <a:t>fonctionnalités</a:t>
            </a:r>
            <a:r>
              <a:rPr lang="en-US" dirty="0">
                <a:latin typeface="Times" pitchFamily="2" charset="0"/>
              </a:rPr>
              <a:t> que </a:t>
            </a:r>
            <a:r>
              <a:rPr lang="en-US" dirty="0" err="1">
                <a:latin typeface="Times" pitchFamily="2" charset="0"/>
              </a:rPr>
              <a:t>l’administrateur</a:t>
            </a:r>
            <a:r>
              <a:rPr lang="en-US" dirty="0">
                <a:latin typeface="Times" pitchFamily="2" charset="0"/>
              </a:rPr>
              <a:t> </a:t>
            </a:r>
            <a:r>
              <a:rPr lang="en-US" dirty="0" err="1">
                <a:latin typeface="Times" pitchFamily="2" charset="0"/>
              </a:rPr>
              <a:t>pourra</a:t>
            </a:r>
            <a:r>
              <a:rPr lang="en-US" dirty="0">
                <a:latin typeface="Times" pitchFamily="2" charset="0"/>
              </a:rPr>
              <a:t> </a:t>
            </a:r>
            <a:r>
              <a:rPr lang="en-US" dirty="0" err="1">
                <a:latin typeface="Times" pitchFamily="2" charset="0"/>
              </a:rPr>
              <a:t>effectuer</a:t>
            </a:r>
            <a:endParaRPr lang="fr-SN" dirty="0">
              <a:effectLst/>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 </a:t>
            </a:r>
          </a:p>
          <a:p>
            <a:pPr marL="285750" indent="-285750">
              <a:buFont typeface="Wingdings" pitchFamily="2" charset="2"/>
              <a:buChar char="Ø"/>
            </a:pPr>
            <a:r>
              <a:rPr lang="fr-FR" dirty="0">
                <a:latin typeface="Times" pitchFamily="2" charset="0"/>
              </a:rPr>
              <a:t> </a:t>
            </a:r>
            <a:r>
              <a:rPr lang="fr-SN" dirty="0">
                <a:effectLst/>
                <a:latin typeface="Times New Roman" panose="02020603050405020304" pitchFamily="18" charset="0"/>
                <a:ea typeface="Times New Roman" panose="02020603050405020304" pitchFamily="18" charset="0"/>
              </a:rPr>
              <a:t>Ainsi l’administrateur a la possibilité d’ajouter une catégorie </a:t>
            </a:r>
          </a:p>
          <a:p>
            <a:endParaRPr lang="fr-SN" dirty="0">
              <a:latin typeface="Times New Roman" panose="02020603050405020304" pitchFamily="18" charset="0"/>
              <a:ea typeface="Times New Roman" panose="02020603050405020304" pitchFamily="18" charset="0"/>
            </a:endParaRPr>
          </a:p>
          <a:p>
            <a:r>
              <a:rPr lang="fr-SN" dirty="0">
                <a:effectLst/>
                <a:latin typeface="Times New Roman" panose="02020603050405020304" pitchFamily="18" charset="0"/>
                <a:ea typeface="Times New Roman" panose="02020603050405020304" pitchFamily="18" charset="0"/>
              </a:rPr>
              <a:t>	</a:t>
            </a:r>
          </a:p>
          <a:p>
            <a:endParaRPr lang="fr-FR" dirty="0">
              <a:latin typeface="Times" pitchFamily="2" charset="0"/>
            </a:endParaRPr>
          </a:p>
        </p:txBody>
      </p:sp>
      <p:pic>
        <p:nvPicPr>
          <p:cNvPr id="2" name="Image 1">
            <a:extLst>
              <a:ext uri="{FF2B5EF4-FFF2-40B4-BE49-F238E27FC236}">
                <a16:creationId xmlns:a16="http://schemas.microsoft.com/office/drawing/2014/main" id="{5D3A86DB-9A1A-68FF-DD76-80AE76B9D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217" y="1344084"/>
            <a:ext cx="3321050" cy="2015393"/>
          </a:xfrm>
          <a:prstGeom prst="rect">
            <a:avLst/>
          </a:prstGeom>
        </p:spPr>
      </p:pic>
      <p:sp>
        <p:nvSpPr>
          <p:cNvPr id="4" name="ZoneTexte 3">
            <a:extLst>
              <a:ext uri="{FF2B5EF4-FFF2-40B4-BE49-F238E27FC236}">
                <a16:creationId xmlns:a16="http://schemas.microsoft.com/office/drawing/2014/main" id="{BF9A8A43-83DD-3DAC-4A35-7E41B26AA9DF}"/>
              </a:ext>
            </a:extLst>
          </p:cNvPr>
          <p:cNvSpPr txBox="1"/>
          <p:nvPr/>
        </p:nvSpPr>
        <p:spPr>
          <a:xfrm>
            <a:off x="592667" y="3547534"/>
            <a:ext cx="7951216" cy="954107"/>
          </a:xfrm>
          <a:prstGeom prst="rect">
            <a:avLst/>
          </a:prstGeom>
          <a:noFill/>
        </p:spPr>
        <p:txBody>
          <a:bodyPr wrap="none" rtlCol="0">
            <a:spAutoFit/>
          </a:bodyPr>
          <a:lstStyle/>
          <a:p>
            <a:r>
              <a:rPr lang="fr-FR" dirty="0"/>
              <a:t>Pour ajouter une catégorie l’administrateur doit renseigner le nom de la catégorie ainsi que le tarif.</a:t>
            </a:r>
          </a:p>
          <a:p>
            <a:endParaRPr lang="fr-FR" dirty="0"/>
          </a:p>
          <a:p>
            <a:r>
              <a:rPr lang="fr-SN" dirty="0">
                <a:effectLst/>
                <a:latin typeface="Times" pitchFamily="2" charset="0"/>
                <a:ea typeface="Times New Roman" panose="02020603050405020304" pitchFamily="18" charset="0"/>
              </a:rPr>
              <a:t>Et lorsque l’opération se déroule avec succès il reçoit le message suivant :</a:t>
            </a:r>
          </a:p>
          <a:p>
            <a:r>
              <a:rPr lang="fr-FR" dirty="0">
                <a:latin typeface="Times" pitchFamily="2" charset="0"/>
              </a:rPr>
              <a:t> </a:t>
            </a:r>
          </a:p>
        </p:txBody>
      </p:sp>
    </p:spTree>
    <p:extLst>
      <p:ext uri="{BB962C8B-B14F-4D97-AF65-F5344CB8AC3E}">
        <p14:creationId xmlns:p14="http://schemas.microsoft.com/office/powerpoint/2010/main" val="1928220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1A2D313-254F-089E-7FD2-87708D615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133351"/>
            <a:ext cx="4584700" cy="2609850"/>
          </a:xfrm>
          <a:prstGeom prst="rect">
            <a:avLst/>
          </a:prstGeom>
        </p:spPr>
      </p:pic>
      <p:sp>
        <p:nvSpPr>
          <p:cNvPr id="6" name="ZoneTexte 5">
            <a:extLst>
              <a:ext uri="{FF2B5EF4-FFF2-40B4-BE49-F238E27FC236}">
                <a16:creationId xmlns:a16="http://schemas.microsoft.com/office/drawing/2014/main" id="{9CCBC212-F7DA-08A5-11DC-B386E3F5EB79}"/>
              </a:ext>
            </a:extLst>
          </p:cNvPr>
          <p:cNvSpPr txBox="1"/>
          <p:nvPr/>
        </p:nvSpPr>
        <p:spPr>
          <a:xfrm>
            <a:off x="313267" y="3124200"/>
            <a:ext cx="8170333" cy="1015663"/>
          </a:xfrm>
          <a:prstGeom prst="rect">
            <a:avLst/>
          </a:prstGeom>
          <a:noFill/>
        </p:spPr>
        <p:txBody>
          <a:bodyPr wrap="square" rtlCol="0">
            <a:spAutoFit/>
          </a:bodyPr>
          <a:lstStyle/>
          <a:p>
            <a:r>
              <a:rPr lang="fr-SN" dirty="0">
                <a:effectLst/>
                <a:latin typeface="Times New Roman" panose="02020603050405020304" pitchFamily="18" charset="0"/>
                <a:ea typeface="Times New Roman" panose="02020603050405020304" pitchFamily="18" charset="0"/>
              </a:rPr>
              <a:t>Les données ont été donc bien enregistrées avec succès et nous pouvons vérifier cela en consultant notre base de données.</a:t>
            </a:r>
          </a:p>
          <a:p>
            <a:r>
              <a:rPr lang="fr-SN" sz="1800" dirty="0">
                <a:effectLst/>
                <a:latin typeface="Times New Roman" panose="02020603050405020304" pitchFamily="18" charset="0"/>
                <a:ea typeface="Times New Roman" panose="02020603050405020304" pitchFamily="18" charset="0"/>
              </a:rPr>
              <a:t> </a:t>
            </a:r>
          </a:p>
          <a:p>
            <a:endParaRPr lang="fr-FR" dirty="0"/>
          </a:p>
        </p:txBody>
      </p:sp>
      <p:pic>
        <p:nvPicPr>
          <p:cNvPr id="7" name="Image 6">
            <a:extLst>
              <a:ext uri="{FF2B5EF4-FFF2-40B4-BE49-F238E27FC236}">
                <a16:creationId xmlns:a16="http://schemas.microsoft.com/office/drawing/2014/main" id="{A436168E-7129-EBE2-EF60-55AAC95F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 y="3818870"/>
            <a:ext cx="6927428" cy="770063"/>
          </a:xfrm>
          <a:prstGeom prst="rect">
            <a:avLst/>
          </a:prstGeom>
        </p:spPr>
      </p:pic>
    </p:spTree>
    <p:extLst>
      <p:ext uri="{BB962C8B-B14F-4D97-AF65-F5344CB8AC3E}">
        <p14:creationId xmlns:p14="http://schemas.microsoft.com/office/powerpoint/2010/main" val="1750778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7C3CA91-8A60-833C-5921-87225C67506B}"/>
              </a:ext>
            </a:extLst>
          </p:cNvPr>
          <p:cNvSpPr txBox="1"/>
          <p:nvPr/>
        </p:nvSpPr>
        <p:spPr>
          <a:xfrm>
            <a:off x="389466" y="242557"/>
            <a:ext cx="5782733" cy="307777"/>
          </a:xfrm>
          <a:prstGeom prst="rect">
            <a:avLst/>
          </a:prstGeom>
          <a:noFill/>
        </p:spPr>
        <p:txBody>
          <a:bodyPr wrap="square">
            <a:spAutoFit/>
          </a:bodyPr>
          <a:lstStyle/>
          <a:p>
            <a:pPr marL="342900" lvl="0" indent="-342900">
              <a:buFont typeface="Wingdings" pitchFamily="2" charset="2"/>
              <a:buChar char="Ø"/>
            </a:pPr>
            <a:r>
              <a:rPr lang="fr-SN" sz="1400" dirty="0">
                <a:effectLst/>
                <a:latin typeface="Times New Roman" panose="02020603050405020304" pitchFamily="18" charset="0"/>
                <a:ea typeface="Times New Roman" panose="02020603050405020304" pitchFamily="18" charset="0"/>
              </a:rPr>
              <a:t>L’administrateur a la possibilité d’ajouter un client également.</a:t>
            </a:r>
            <a:endParaRPr lang="fr-SN" sz="1200" dirty="0">
              <a:effectLst/>
              <a:latin typeface="Times New Roman" panose="02020603050405020304" pitchFamily="18" charset="0"/>
              <a:ea typeface="Times New Roman" panose="02020603050405020304" pitchFamily="18" charset="0"/>
            </a:endParaRPr>
          </a:p>
        </p:txBody>
      </p:sp>
      <p:pic>
        <p:nvPicPr>
          <p:cNvPr id="4" name="Image 3">
            <a:extLst>
              <a:ext uri="{FF2B5EF4-FFF2-40B4-BE49-F238E27FC236}">
                <a16:creationId xmlns:a16="http://schemas.microsoft.com/office/drawing/2014/main" id="{7A9CF85F-2304-3192-CE5C-A2AF7B699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082" y="639233"/>
            <a:ext cx="3507318" cy="2264834"/>
          </a:xfrm>
          <a:prstGeom prst="rect">
            <a:avLst/>
          </a:prstGeom>
        </p:spPr>
      </p:pic>
      <p:pic>
        <p:nvPicPr>
          <p:cNvPr id="8" name="Image 7">
            <a:extLst>
              <a:ext uri="{FF2B5EF4-FFF2-40B4-BE49-F238E27FC236}">
                <a16:creationId xmlns:a16="http://schemas.microsoft.com/office/drawing/2014/main" id="{7DD10CD2-C829-8EE6-3400-2E9BB1967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366" y="2705959"/>
            <a:ext cx="3575051" cy="1008790"/>
          </a:xfrm>
          <a:prstGeom prst="rect">
            <a:avLst/>
          </a:prstGeom>
        </p:spPr>
      </p:pic>
      <p:sp>
        <p:nvSpPr>
          <p:cNvPr id="9" name="ZoneTexte 8">
            <a:extLst>
              <a:ext uri="{FF2B5EF4-FFF2-40B4-BE49-F238E27FC236}">
                <a16:creationId xmlns:a16="http://schemas.microsoft.com/office/drawing/2014/main" id="{B058FF52-E0ED-DDEB-EB37-43924FB82F04}"/>
              </a:ext>
            </a:extLst>
          </p:cNvPr>
          <p:cNvSpPr txBox="1"/>
          <p:nvPr/>
        </p:nvSpPr>
        <p:spPr>
          <a:xfrm>
            <a:off x="728134" y="4157133"/>
            <a:ext cx="7433733" cy="523220"/>
          </a:xfrm>
          <a:prstGeom prst="rect">
            <a:avLst/>
          </a:prstGeom>
          <a:noFill/>
        </p:spPr>
        <p:txBody>
          <a:bodyPr wrap="square" rtlCol="0">
            <a:spAutoFit/>
          </a:bodyPr>
          <a:lstStyle/>
          <a:p>
            <a:r>
              <a:rPr lang="fr-FR" dirty="0">
                <a:latin typeface="Times" pitchFamily="2" charset="0"/>
              </a:rPr>
              <a:t>Lorsqu’on clique sur le bouton ’Ajouter client’ l’administrateur a la possibilité d’ajouter un client en renseignant son nom, son prénom ainsi que son numéro de téléphone</a:t>
            </a:r>
          </a:p>
        </p:txBody>
      </p:sp>
    </p:spTree>
    <p:extLst>
      <p:ext uri="{BB962C8B-B14F-4D97-AF65-F5344CB8AC3E}">
        <p14:creationId xmlns:p14="http://schemas.microsoft.com/office/powerpoint/2010/main" val="2003689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A014BE98-CEC6-7252-3D55-A0670D1B4A30}"/>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a:p>
        </p:txBody>
      </p:sp>
      <p:sp>
        <p:nvSpPr>
          <p:cNvPr id="6" name="Titre 2">
            <a:extLst>
              <a:ext uri="{FF2B5EF4-FFF2-40B4-BE49-F238E27FC236}">
                <a16:creationId xmlns:a16="http://schemas.microsoft.com/office/drawing/2014/main" id="{8FF5A74F-4640-8879-A7E4-7E3AED2BC98E}"/>
              </a:ext>
            </a:extLst>
          </p:cNvPr>
          <p:cNvSpPr txBox="1">
            <a:spLocks/>
          </p:cNvSpPr>
          <p:nvPr/>
        </p:nvSpPr>
        <p:spPr>
          <a:xfrm>
            <a:off x="1139251" y="4536541"/>
            <a:ext cx="3056100" cy="13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300"/>
              <a:buFont typeface="Poppins Black"/>
              <a:buNone/>
              <a:defRPr sz="20300" b="0" i="0" u="none" strike="noStrike" cap="none">
                <a:solidFill>
                  <a:schemeClr val="lt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1"/>
              </a:buClr>
              <a:buSzPts val="12300"/>
              <a:buFont typeface="Poppins Black"/>
              <a:buNone/>
              <a:defRPr sz="12300" b="0" i="0" u="none" strike="noStrike" cap="none">
                <a:solidFill>
                  <a:schemeClr val="lt1"/>
                </a:solidFill>
                <a:latin typeface="Poppins Black"/>
                <a:ea typeface="Poppins Black"/>
                <a:cs typeface="Poppins Black"/>
                <a:sym typeface="Poppins Black"/>
              </a:defRPr>
            </a:lvl9pPr>
          </a:lstStyle>
          <a:p>
            <a:endParaRPr lang="fr-FR" dirty="0"/>
          </a:p>
        </p:txBody>
      </p:sp>
      <p:sp>
        <p:nvSpPr>
          <p:cNvPr id="7" name="ZoneTexte 6">
            <a:extLst>
              <a:ext uri="{FF2B5EF4-FFF2-40B4-BE49-F238E27FC236}">
                <a16:creationId xmlns:a16="http://schemas.microsoft.com/office/drawing/2014/main" id="{12B9AE41-9F88-E0DC-55F0-57880CEC26CB}"/>
              </a:ext>
            </a:extLst>
          </p:cNvPr>
          <p:cNvSpPr txBox="1"/>
          <p:nvPr/>
        </p:nvSpPr>
        <p:spPr>
          <a:xfrm>
            <a:off x="296334" y="372533"/>
            <a:ext cx="8051800" cy="1384995"/>
          </a:xfrm>
          <a:prstGeom prst="rect">
            <a:avLst/>
          </a:prstGeom>
          <a:noFill/>
        </p:spPr>
        <p:txBody>
          <a:bodyPr wrap="square" rtlCol="0">
            <a:spAutoFit/>
          </a:bodyPr>
          <a:lstStyle/>
          <a:p>
            <a:r>
              <a:rPr lang="fr-SN" dirty="0">
                <a:effectLst/>
                <a:latin typeface="Times New Roman" panose="02020603050405020304" pitchFamily="18" charset="0"/>
                <a:ea typeface="Times New Roman" panose="02020603050405020304" pitchFamily="18" charset="0"/>
              </a:rPr>
              <a:t>Les données ont été donc bien enregistrées avec succès et nous pouvons vérifier cela en consultant notre base de données.</a:t>
            </a:r>
          </a:p>
          <a:p>
            <a:endParaRPr lang="fr-SN" dirty="0">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SN" dirty="0">
              <a:effectLst/>
              <a:latin typeface="Times New Roman" panose="02020603050405020304" pitchFamily="18" charset="0"/>
              <a:ea typeface="Times New Roman" panose="02020603050405020304" pitchFamily="18" charset="0"/>
            </a:endParaRPr>
          </a:p>
          <a:p>
            <a:endParaRPr lang="fr-FR" dirty="0"/>
          </a:p>
        </p:txBody>
      </p:sp>
      <p:pic>
        <p:nvPicPr>
          <p:cNvPr id="8" name="Image 7">
            <a:extLst>
              <a:ext uri="{FF2B5EF4-FFF2-40B4-BE49-F238E27FC236}">
                <a16:creationId xmlns:a16="http://schemas.microsoft.com/office/drawing/2014/main" id="{D0E24532-D226-BB5E-B8D4-7CF0034E1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06" y="1189355"/>
            <a:ext cx="6546427" cy="885190"/>
          </a:xfrm>
          <a:prstGeom prst="rect">
            <a:avLst/>
          </a:prstGeom>
        </p:spPr>
      </p:pic>
      <p:sp>
        <p:nvSpPr>
          <p:cNvPr id="9" name="ZoneTexte 8">
            <a:extLst>
              <a:ext uri="{FF2B5EF4-FFF2-40B4-BE49-F238E27FC236}">
                <a16:creationId xmlns:a16="http://schemas.microsoft.com/office/drawing/2014/main" id="{5B44E052-6F6F-CF64-8F6C-5A12D44FAAB5}"/>
              </a:ext>
            </a:extLst>
          </p:cNvPr>
          <p:cNvSpPr txBox="1"/>
          <p:nvPr/>
        </p:nvSpPr>
        <p:spPr>
          <a:xfrm>
            <a:off x="296334" y="2368147"/>
            <a:ext cx="6643165" cy="954107"/>
          </a:xfrm>
          <a:prstGeom prst="rect">
            <a:avLst/>
          </a:prstGeom>
          <a:noFill/>
        </p:spPr>
        <p:txBody>
          <a:bodyPr wrap="none" rtlCol="0">
            <a:spAutoFit/>
          </a:bodyPr>
          <a:lstStyle/>
          <a:p>
            <a:r>
              <a:rPr lang="fr-SN" dirty="0">
                <a:effectLst/>
                <a:latin typeface="Times New Roman" panose="02020603050405020304" pitchFamily="18" charset="0"/>
                <a:ea typeface="Times New Roman" panose="02020603050405020304" pitchFamily="18" charset="0"/>
              </a:rPr>
              <a:t>Nous retrouvons ainsi notre client Omar Diop qui est bien enregistré au niveau de la base.</a:t>
            </a:r>
          </a:p>
          <a:p>
            <a:endParaRPr lang="fr-SN" dirty="0">
              <a:effectLst/>
              <a:latin typeface="Times New Roman" panose="02020603050405020304" pitchFamily="18" charset="0"/>
              <a:ea typeface="Times New Roman" panose="02020603050405020304" pitchFamily="18" charset="0"/>
            </a:endParaRPr>
          </a:p>
          <a:p>
            <a:r>
              <a:rPr lang="fr-SN" dirty="0">
                <a:latin typeface="Times New Roman" panose="02020603050405020304" pitchFamily="18" charset="0"/>
                <a:ea typeface="Times New Roman" panose="02020603050405020304" pitchFamily="18" charset="0"/>
              </a:rPr>
              <a:t>Au niveau de notre API nous voyons également que tout se passe bien.</a:t>
            </a:r>
          </a:p>
          <a:p>
            <a:endParaRPr lang="fr-FR" dirty="0"/>
          </a:p>
        </p:txBody>
      </p:sp>
      <p:pic>
        <p:nvPicPr>
          <p:cNvPr id="11" name="Image 10">
            <a:extLst>
              <a:ext uri="{FF2B5EF4-FFF2-40B4-BE49-F238E27FC236}">
                <a16:creationId xmlns:a16="http://schemas.microsoft.com/office/drawing/2014/main" id="{EBD527F5-5DB5-205E-74EA-B3071C8E3C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19" y="3445297"/>
            <a:ext cx="6643165" cy="754169"/>
          </a:xfrm>
          <a:prstGeom prst="rect">
            <a:avLst/>
          </a:prstGeom>
        </p:spPr>
      </p:pic>
    </p:spTree>
    <p:extLst>
      <p:ext uri="{BB962C8B-B14F-4D97-AF65-F5344CB8AC3E}">
        <p14:creationId xmlns:p14="http://schemas.microsoft.com/office/powerpoint/2010/main" val="3829042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7C3CA91-8A60-833C-5921-87225C67506B}"/>
              </a:ext>
            </a:extLst>
          </p:cNvPr>
          <p:cNvSpPr txBox="1"/>
          <p:nvPr/>
        </p:nvSpPr>
        <p:spPr>
          <a:xfrm>
            <a:off x="389466" y="242557"/>
            <a:ext cx="5782733" cy="307777"/>
          </a:xfrm>
          <a:prstGeom prst="rect">
            <a:avLst/>
          </a:prstGeom>
          <a:noFill/>
        </p:spPr>
        <p:txBody>
          <a:bodyPr wrap="square">
            <a:spAutoFit/>
          </a:bodyPr>
          <a:lstStyle/>
          <a:p>
            <a:pPr marL="342900" lvl="0" indent="-342900">
              <a:buFont typeface="Wingdings" pitchFamily="2" charset="2"/>
              <a:buChar char="Ø"/>
            </a:pPr>
            <a:r>
              <a:rPr lang="fr-SN" kern="0" dirty="0">
                <a:effectLst/>
                <a:latin typeface="Times" pitchFamily="2" charset="0"/>
                <a:ea typeface="Times New Roman" panose="02020603050405020304" pitchFamily="18" charset="0"/>
              </a:rPr>
              <a:t>L’administrateur a la possibilité d’ajouter une chambre</a:t>
            </a:r>
            <a:r>
              <a:rPr lang="fr-SN" dirty="0">
                <a:effectLst/>
                <a:latin typeface="Times" pitchFamily="2" charset="0"/>
              </a:rPr>
              <a:t> </a:t>
            </a:r>
            <a:r>
              <a:rPr lang="fr-SN" dirty="0">
                <a:effectLst/>
                <a:latin typeface="Times" pitchFamily="2" charset="0"/>
                <a:ea typeface="Times New Roman" panose="02020603050405020304" pitchFamily="18" charset="0"/>
              </a:rPr>
              <a:t>.</a:t>
            </a:r>
          </a:p>
        </p:txBody>
      </p:sp>
      <p:pic>
        <p:nvPicPr>
          <p:cNvPr id="8" name="Image 7">
            <a:extLst>
              <a:ext uri="{FF2B5EF4-FFF2-40B4-BE49-F238E27FC236}">
                <a16:creationId xmlns:a16="http://schemas.microsoft.com/office/drawing/2014/main" id="{7DD10CD2-C829-8EE6-3400-2E9BB1967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824" y="4134710"/>
            <a:ext cx="3575051" cy="1008790"/>
          </a:xfrm>
          <a:prstGeom prst="rect">
            <a:avLst/>
          </a:prstGeom>
        </p:spPr>
      </p:pic>
      <p:pic>
        <p:nvPicPr>
          <p:cNvPr id="2" name="Image 1">
            <a:extLst>
              <a:ext uri="{FF2B5EF4-FFF2-40B4-BE49-F238E27FC236}">
                <a16:creationId xmlns:a16="http://schemas.microsoft.com/office/drawing/2014/main" id="{6942581E-A6CA-F606-30A6-32D72A789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43" y="637976"/>
            <a:ext cx="4102100" cy="4262967"/>
          </a:xfrm>
          <a:prstGeom prst="rect">
            <a:avLst/>
          </a:prstGeom>
        </p:spPr>
      </p:pic>
    </p:spTree>
    <p:extLst>
      <p:ext uri="{BB962C8B-B14F-4D97-AF65-F5344CB8AC3E}">
        <p14:creationId xmlns:p14="http://schemas.microsoft.com/office/powerpoint/2010/main" val="204804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4473450" y="2537990"/>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err="1">
                <a:solidFill>
                  <a:schemeClr val="lt1"/>
                </a:solidFill>
                <a:latin typeface="Times" pitchFamily="2" charset="0"/>
              </a:rPr>
              <a:t>Objectifs</a:t>
            </a:r>
            <a:r>
              <a:rPr lang="en" b="1" u="sng" dirty="0">
                <a:solidFill>
                  <a:schemeClr val="lt1"/>
                </a:solidFill>
                <a:latin typeface="Times" pitchFamily="2" charset="0"/>
              </a:rPr>
              <a:t> du </a:t>
            </a:r>
            <a:r>
              <a:rPr lang="en" b="1" u="sng" dirty="0" err="1">
                <a:solidFill>
                  <a:schemeClr val="lt1"/>
                </a:solidFill>
                <a:latin typeface="Times" pitchFamily="2" charset="0"/>
              </a:rPr>
              <a:t>projet</a:t>
            </a:r>
            <a:endParaRPr b="1" u="sng" dirty="0">
              <a:solidFill>
                <a:schemeClr val="lt1"/>
              </a:solidFill>
              <a:latin typeface="Times" pitchFamily="2" charset="0"/>
            </a:endParaRPr>
          </a:p>
        </p:txBody>
      </p:sp>
      <p:sp>
        <p:nvSpPr>
          <p:cNvPr id="179" name="Google Shape;179;p32"/>
          <p:cNvSpPr txBox="1">
            <a:spLocks noGrp="1"/>
          </p:cNvSpPr>
          <p:nvPr>
            <p:ph type="title" idx="2"/>
          </p:nvPr>
        </p:nvSpPr>
        <p:spPr>
          <a:xfrm>
            <a:off x="1139251" y="1886475"/>
            <a:ext cx="30561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solidFill>
                  <a:schemeClr val="lt1"/>
                </a:solidFill>
              </a:rPr>
              <a:t>01</a:t>
            </a:r>
            <a:endParaRPr sz="10000" dirty="0">
              <a:solidFill>
                <a:schemeClr val="lt1"/>
              </a:solidFill>
            </a:endParaRPr>
          </a:p>
        </p:txBody>
      </p:sp>
      <p:sp>
        <p:nvSpPr>
          <p:cNvPr id="181" name="Google Shape;181;p32"/>
          <p:cNvSpPr/>
          <p:nvPr/>
        </p:nvSpPr>
        <p:spPr>
          <a:xfrm>
            <a:off x="4971450" y="4900725"/>
            <a:ext cx="119075" cy="119100"/>
          </a:xfrm>
          <a:custGeom>
            <a:avLst/>
            <a:gdLst/>
            <a:ahLst/>
            <a:cxnLst/>
            <a:rect l="l" t="t" r="r" b="b"/>
            <a:pathLst>
              <a:path w="4763" h="4764" fill="none" extrusionOk="0">
                <a:moveTo>
                  <a:pt x="4763" y="1"/>
                </a:moveTo>
                <a:lnTo>
                  <a:pt x="0" y="4763"/>
                </a:lnTo>
              </a:path>
            </a:pathLst>
          </a:custGeom>
          <a:noFill/>
          <a:ln w="3875" cap="flat" cmpd="sng">
            <a:solidFill>
              <a:srgbClr val="1D1D1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649525" y="1886466"/>
            <a:ext cx="404495" cy="404495"/>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32"/>
          <p:cNvGrpSpPr/>
          <p:nvPr/>
        </p:nvGrpSpPr>
        <p:grpSpPr>
          <a:xfrm rot="5400000">
            <a:off x="3392831" y="2435503"/>
            <a:ext cx="1883138" cy="278100"/>
            <a:chOff x="892775" y="3849125"/>
            <a:chExt cx="3567900" cy="278100"/>
          </a:xfrm>
        </p:grpSpPr>
        <p:cxnSp>
          <p:nvCxnSpPr>
            <p:cNvPr id="184" name="Google Shape;184;p32"/>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85" name="Google Shape;185;p32"/>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2"/>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F3022-6AEF-F772-396C-E571D92F4319}"/>
              </a:ext>
            </a:extLst>
          </p:cNvPr>
          <p:cNvSpPr>
            <a:spLocks noGrp="1"/>
          </p:cNvSpPr>
          <p:nvPr>
            <p:ph type="title"/>
          </p:nvPr>
        </p:nvSpPr>
        <p:spPr>
          <a:xfrm>
            <a:off x="549322" y="203591"/>
            <a:ext cx="4913223" cy="629100"/>
          </a:xfrm>
        </p:spPr>
        <p:txBody>
          <a:bodyPr/>
          <a:lstStyle/>
          <a:p>
            <a:r>
              <a:rPr lang="fr-FR" u="sng" dirty="0">
                <a:latin typeface="Times" pitchFamily="2" charset="0"/>
              </a:rPr>
              <a:t>Objectifs du projet</a:t>
            </a:r>
          </a:p>
        </p:txBody>
      </p:sp>
      <p:sp>
        <p:nvSpPr>
          <p:cNvPr id="4" name="Sous-titre 3">
            <a:extLst>
              <a:ext uri="{FF2B5EF4-FFF2-40B4-BE49-F238E27FC236}">
                <a16:creationId xmlns:a16="http://schemas.microsoft.com/office/drawing/2014/main" id="{F97AADB7-E412-9F3B-A6F9-7D01410AE6AC}"/>
              </a:ext>
            </a:extLst>
          </p:cNvPr>
          <p:cNvSpPr>
            <a:spLocks noGrp="1"/>
          </p:cNvSpPr>
          <p:nvPr>
            <p:ph type="subTitle" idx="1"/>
          </p:nvPr>
        </p:nvSpPr>
        <p:spPr>
          <a:xfrm>
            <a:off x="111318" y="974653"/>
            <a:ext cx="8937265" cy="885951"/>
          </a:xfrm>
        </p:spPr>
        <p:txBody>
          <a:bodyPr/>
          <a:lstStyle/>
          <a:p>
            <a:r>
              <a:rPr lang="fr-FR" dirty="0">
                <a:solidFill>
                  <a:schemeClr val="bg2">
                    <a:lumMod val="10000"/>
                  </a:schemeClr>
                </a:solidFill>
                <a:latin typeface="Times" pitchFamily="2" charset="0"/>
              </a:rPr>
              <a:t>Ce projet soumis à notre disposition est une application de gestion hôtelière présentant quelques failles, quelques fragilités. </a:t>
            </a:r>
          </a:p>
          <a:p>
            <a:r>
              <a:rPr lang="fr-FR" dirty="0">
                <a:solidFill>
                  <a:schemeClr val="bg2">
                    <a:lumMod val="10000"/>
                  </a:schemeClr>
                </a:solidFill>
                <a:latin typeface="Times" pitchFamily="2" charset="0"/>
              </a:rPr>
              <a:t>Afin, de la rendre plus performante nous nous sommes posés comme objectifs :</a:t>
            </a:r>
          </a:p>
          <a:p>
            <a:endParaRPr lang="fr-FR" dirty="0">
              <a:solidFill>
                <a:schemeClr val="bg2">
                  <a:lumMod val="10000"/>
                </a:schemeClr>
              </a:solidFill>
              <a:latin typeface="Times" pitchFamily="2" charset="0"/>
            </a:endParaRPr>
          </a:p>
          <a:p>
            <a:pPr>
              <a:buFont typeface="Wingdings" pitchFamily="2" charset="2"/>
              <a:buChar char="ü"/>
            </a:pPr>
            <a:r>
              <a:rPr lang="fr-FR" dirty="0">
                <a:solidFill>
                  <a:schemeClr val="bg2">
                    <a:lumMod val="10000"/>
                  </a:schemeClr>
                </a:solidFill>
                <a:latin typeface="Times" pitchFamily="2" charset="0"/>
              </a:rPr>
              <a:t>Faire l’ingénierie inversée de l’application</a:t>
            </a:r>
          </a:p>
          <a:p>
            <a:pPr>
              <a:buFont typeface="Wingdings" pitchFamily="2" charset="2"/>
              <a:buChar char="ü"/>
            </a:pPr>
            <a:r>
              <a:rPr lang="fr-FR" dirty="0">
                <a:solidFill>
                  <a:schemeClr val="bg2">
                    <a:lumMod val="10000"/>
                  </a:schemeClr>
                </a:solidFill>
                <a:latin typeface="Times" pitchFamily="2" charset="0"/>
              </a:rPr>
              <a:t>Faire évoluer l’application en utilisant des technologies plus récentes</a:t>
            </a:r>
          </a:p>
          <a:p>
            <a:pPr>
              <a:buFont typeface="Wingdings" pitchFamily="2" charset="2"/>
              <a:buChar char="ü"/>
            </a:pPr>
            <a:r>
              <a:rPr lang="fr-FR" dirty="0">
                <a:solidFill>
                  <a:schemeClr val="bg2">
                    <a:lumMod val="10000"/>
                  </a:schemeClr>
                </a:solidFill>
                <a:latin typeface="Times" pitchFamily="2" charset="0"/>
              </a:rPr>
              <a:t>Améliorer les fonctionnalités de l’application en proposant une nouvelle conception</a:t>
            </a:r>
          </a:p>
          <a:p>
            <a:pPr marL="139700" indent="0"/>
            <a:endParaRPr lang="fr-FR" dirty="0">
              <a:solidFill>
                <a:schemeClr val="bg2">
                  <a:lumMod val="10000"/>
                </a:schemeClr>
              </a:solidFill>
              <a:latin typeface="Times" pitchFamily="2" charset="0"/>
            </a:endParaRPr>
          </a:p>
          <a:p>
            <a:pPr marL="139700" indent="0"/>
            <a:r>
              <a:rPr lang="fr-FR" dirty="0">
                <a:solidFill>
                  <a:schemeClr val="bg2">
                    <a:lumMod val="10000"/>
                  </a:schemeClr>
                </a:solidFill>
                <a:latin typeface="Times" pitchFamily="2" charset="0"/>
              </a:rPr>
              <a:t>Notre objectif global a été de développer une application desktop et une application mobile utilisant une</a:t>
            </a:r>
          </a:p>
          <a:p>
            <a:pPr marL="139700" indent="0"/>
            <a:r>
              <a:rPr lang="fr-FR" dirty="0">
                <a:solidFill>
                  <a:schemeClr val="bg2">
                    <a:lumMod val="10000"/>
                  </a:schemeClr>
                </a:solidFill>
                <a:latin typeface="Times" pitchFamily="2" charset="0"/>
              </a:rPr>
              <a:t>API. </a:t>
            </a:r>
          </a:p>
          <a:p>
            <a:pPr>
              <a:buFont typeface="Wingdings" pitchFamily="2" charset="2"/>
              <a:buChar char="ü"/>
            </a:pPr>
            <a:endParaRPr lang="fr-FR" dirty="0">
              <a:solidFill>
                <a:schemeClr val="bg2">
                  <a:lumMod val="10000"/>
                </a:schemeClr>
              </a:solidFill>
              <a:latin typeface="Times" pitchFamily="2" charset="0"/>
            </a:endParaRPr>
          </a:p>
        </p:txBody>
      </p:sp>
    </p:spTree>
    <p:extLst>
      <p:ext uri="{BB962C8B-B14F-4D97-AF65-F5344CB8AC3E}">
        <p14:creationId xmlns:p14="http://schemas.microsoft.com/office/powerpoint/2010/main" val="220666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4473450" y="2537990"/>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err="1">
                <a:solidFill>
                  <a:schemeClr val="lt1"/>
                </a:solidFill>
                <a:latin typeface="Times" pitchFamily="2" charset="0"/>
              </a:rPr>
              <a:t>Organisation</a:t>
            </a:r>
            <a:r>
              <a:rPr lang="en" b="1" u="sng" dirty="0">
                <a:solidFill>
                  <a:schemeClr val="lt1"/>
                </a:solidFill>
                <a:latin typeface="Times" pitchFamily="2" charset="0"/>
              </a:rPr>
              <a:t> de </a:t>
            </a:r>
            <a:r>
              <a:rPr lang="en" b="1" u="sng" dirty="0" err="1">
                <a:solidFill>
                  <a:schemeClr val="lt1"/>
                </a:solidFill>
                <a:latin typeface="Times" pitchFamily="2" charset="0"/>
              </a:rPr>
              <a:t>l’équipe</a:t>
            </a:r>
            <a:endParaRPr b="1" u="sng" dirty="0">
              <a:solidFill>
                <a:schemeClr val="lt1"/>
              </a:solidFill>
              <a:latin typeface="Times" pitchFamily="2" charset="0"/>
            </a:endParaRPr>
          </a:p>
        </p:txBody>
      </p:sp>
      <p:sp>
        <p:nvSpPr>
          <p:cNvPr id="179" name="Google Shape;179;p32"/>
          <p:cNvSpPr txBox="1">
            <a:spLocks noGrp="1"/>
          </p:cNvSpPr>
          <p:nvPr>
            <p:ph type="title" idx="2"/>
          </p:nvPr>
        </p:nvSpPr>
        <p:spPr>
          <a:xfrm>
            <a:off x="1139251" y="1886475"/>
            <a:ext cx="30561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solidFill>
                  <a:schemeClr val="lt1"/>
                </a:solidFill>
              </a:rPr>
              <a:t>02</a:t>
            </a:r>
            <a:endParaRPr sz="10000" dirty="0">
              <a:solidFill>
                <a:schemeClr val="lt1"/>
              </a:solidFill>
            </a:endParaRPr>
          </a:p>
        </p:txBody>
      </p:sp>
      <p:sp>
        <p:nvSpPr>
          <p:cNvPr id="181" name="Google Shape;181;p32"/>
          <p:cNvSpPr/>
          <p:nvPr/>
        </p:nvSpPr>
        <p:spPr>
          <a:xfrm>
            <a:off x="4971450" y="4900725"/>
            <a:ext cx="119075" cy="119100"/>
          </a:xfrm>
          <a:custGeom>
            <a:avLst/>
            <a:gdLst/>
            <a:ahLst/>
            <a:cxnLst/>
            <a:rect l="l" t="t" r="r" b="b"/>
            <a:pathLst>
              <a:path w="4763" h="4764" fill="none" extrusionOk="0">
                <a:moveTo>
                  <a:pt x="4763" y="1"/>
                </a:moveTo>
                <a:lnTo>
                  <a:pt x="0" y="4763"/>
                </a:lnTo>
              </a:path>
            </a:pathLst>
          </a:custGeom>
          <a:noFill/>
          <a:ln w="3875" cap="flat" cmpd="sng">
            <a:solidFill>
              <a:srgbClr val="1D1D1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649525" y="1886466"/>
            <a:ext cx="404495" cy="404495"/>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32"/>
          <p:cNvGrpSpPr/>
          <p:nvPr/>
        </p:nvGrpSpPr>
        <p:grpSpPr>
          <a:xfrm rot="5400000">
            <a:off x="3392831" y="2435503"/>
            <a:ext cx="1883138" cy="278100"/>
            <a:chOff x="892775" y="3849125"/>
            <a:chExt cx="3567900" cy="278100"/>
          </a:xfrm>
        </p:grpSpPr>
        <p:cxnSp>
          <p:nvCxnSpPr>
            <p:cNvPr id="184" name="Google Shape;184;p32"/>
            <p:cNvCxnSpPr/>
            <p:nvPr/>
          </p:nvCxnSpPr>
          <p:spPr>
            <a:xfrm>
              <a:off x="892775" y="3988175"/>
              <a:ext cx="3567900" cy="0"/>
            </a:xfrm>
            <a:prstGeom prst="straightConnector1">
              <a:avLst/>
            </a:prstGeom>
            <a:noFill/>
            <a:ln w="19050" cap="flat" cmpd="sng">
              <a:solidFill>
                <a:schemeClr val="lt1"/>
              </a:solidFill>
              <a:prstDash val="solid"/>
              <a:round/>
              <a:headEnd type="none" w="med" len="med"/>
              <a:tailEnd type="none" w="med" len="med"/>
            </a:ln>
          </p:spPr>
        </p:cxnSp>
        <p:cxnSp>
          <p:nvCxnSpPr>
            <p:cNvPr id="185" name="Google Shape;185;p32"/>
            <p:cNvCxnSpPr/>
            <p:nvPr/>
          </p:nvCxnSpPr>
          <p:spPr>
            <a:xfrm>
              <a:off x="892778" y="3849125"/>
              <a:ext cx="0" cy="27810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2"/>
            <p:cNvCxnSpPr/>
            <p:nvPr/>
          </p:nvCxnSpPr>
          <p:spPr>
            <a:xfrm>
              <a:off x="4460675" y="3849125"/>
              <a:ext cx="0" cy="278100"/>
            </a:xfrm>
            <a:prstGeom prst="straightConnector1">
              <a:avLst/>
            </a:prstGeom>
            <a:noFill/>
            <a:ln w="19050"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146348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grpSp>
        <p:nvGrpSpPr>
          <p:cNvPr id="242" name="Google Shape;242;p37"/>
          <p:cNvGrpSpPr/>
          <p:nvPr/>
        </p:nvGrpSpPr>
        <p:grpSpPr>
          <a:xfrm rot="5400000">
            <a:off x="2976970" y="2860754"/>
            <a:ext cx="3190059" cy="278100"/>
            <a:chOff x="892775" y="3849125"/>
            <a:chExt cx="3567900" cy="278100"/>
          </a:xfrm>
        </p:grpSpPr>
        <p:cxnSp>
          <p:nvCxnSpPr>
            <p:cNvPr id="243" name="Google Shape;243;p37"/>
            <p:cNvCxnSpPr/>
            <p:nvPr/>
          </p:nvCxnSpPr>
          <p:spPr>
            <a:xfrm>
              <a:off x="892775" y="3988175"/>
              <a:ext cx="3567900" cy="0"/>
            </a:xfrm>
            <a:prstGeom prst="straightConnector1">
              <a:avLst/>
            </a:prstGeom>
            <a:noFill/>
            <a:ln w="19050" cap="flat" cmpd="sng">
              <a:solidFill>
                <a:schemeClr val="dk1"/>
              </a:solidFill>
              <a:prstDash val="solid"/>
              <a:round/>
              <a:headEnd type="none" w="med" len="med"/>
              <a:tailEnd type="none" w="med" len="med"/>
            </a:ln>
          </p:spPr>
        </p:cxnSp>
        <p:cxnSp>
          <p:nvCxnSpPr>
            <p:cNvPr id="244" name="Google Shape;244;p37"/>
            <p:cNvCxnSpPr/>
            <p:nvPr/>
          </p:nvCxnSpPr>
          <p:spPr>
            <a:xfrm>
              <a:off x="892778" y="3849125"/>
              <a:ext cx="0" cy="278100"/>
            </a:xfrm>
            <a:prstGeom prst="straightConnector1">
              <a:avLst/>
            </a:prstGeom>
            <a:noFill/>
            <a:ln w="19050" cap="flat" cmpd="sng">
              <a:solidFill>
                <a:schemeClr val="dk1"/>
              </a:solidFill>
              <a:prstDash val="solid"/>
              <a:round/>
              <a:headEnd type="none" w="med" len="med"/>
              <a:tailEnd type="none" w="med" len="med"/>
            </a:ln>
          </p:spPr>
        </p:cxnSp>
        <p:cxnSp>
          <p:nvCxnSpPr>
            <p:cNvPr id="245" name="Google Shape;245;p37"/>
            <p:cNvCxnSpPr/>
            <p:nvPr/>
          </p:nvCxnSpPr>
          <p:spPr>
            <a:xfrm>
              <a:off x="4460675" y="3849125"/>
              <a:ext cx="0" cy="278100"/>
            </a:xfrm>
            <a:prstGeom prst="straightConnector1">
              <a:avLst/>
            </a:prstGeom>
            <a:noFill/>
            <a:ln w="19050" cap="flat" cmpd="sng">
              <a:solidFill>
                <a:schemeClr val="dk1"/>
              </a:solidFill>
              <a:prstDash val="solid"/>
              <a:round/>
              <a:headEnd type="none" w="med" len="med"/>
              <a:tailEnd type="none" w="med" len="med"/>
            </a:ln>
          </p:spPr>
        </p:cxnSp>
      </p:grpSp>
      <p:grpSp>
        <p:nvGrpSpPr>
          <p:cNvPr id="246" name="Google Shape;246;p37"/>
          <p:cNvGrpSpPr/>
          <p:nvPr/>
        </p:nvGrpSpPr>
        <p:grpSpPr>
          <a:xfrm>
            <a:off x="1443844" y="2708350"/>
            <a:ext cx="6256313" cy="278100"/>
            <a:chOff x="892775" y="3849125"/>
            <a:chExt cx="3567900" cy="278100"/>
          </a:xfrm>
        </p:grpSpPr>
        <p:cxnSp>
          <p:nvCxnSpPr>
            <p:cNvPr id="247" name="Google Shape;247;p37"/>
            <p:cNvCxnSpPr/>
            <p:nvPr/>
          </p:nvCxnSpPr>
          <p:spPr>
            <a:xfrm>
              <a:off x="892775" y="3988175"/>
              <a:ext cx="3567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37"/>
            <p:cNvCxnSpPr/>
            <p:nvPr/>
          </p:nvCxnSpPr>
          <p:spPr>
            <a:xfrm>
              <a:off x="892778" y="3849125"/>
              <a:ext cx="0" cy="278100"/>
            </a:xfrm>
            <a:prstGeom prst="straightConnector1">
              <a:avLst/>
            </a:prstGeom>
            <a:noFill/>
            <a:ln w="19050" cap="flat" cmpd="sng">
              <a:solidFill>
                <a:schemeClr val="dk1"/>
              </a:solidFill>
              <a:prstDash val="solid"/>
              <a:round/>
              <a:headEnd type="none" w="med" len="med"/>
              <a:tailEnd type="none" w="med" len="med"/>
            </a:ln>
          </p:spPr>
        </p:cxnSp>
        <p:cxnSp>
          <p:nvCxnSpPr>
            <p:cNvPr id="249" name="Google Shape;249;p37"/>
            <p:cNvCxnSpPr/>
            <p:nvPr/>
          </p:nvCxnSpPr>
          <p:spPr>
            <a:xfrm>
              <a:off x="4460675" y="3849125"/>
              <a:ext cx="0" cy="278100"/>
            </a:xfrm>
            <a:prstGeom prst="straightConnector1">
              <a:avLst/>
            </a:prstGeom>
            <a:noFill/>
            <a:ln w="19050" cap="flat" cmpd="sng">
              <a:solidFill>
                <a:schemeClr val="dk1"/>
              </a:solidFill>
              <a:prstDash val="solid"/>
              <a:round/>
              <a:headEnd type="none" w="med" len="med"/>
              <a:tailEnd type="none" w="med" len="med"/>
            </a:ln>
          </p:spPr>
        </p:cxnSp>
      </p:grpSp>
      <p:sp>
        <p:nvSpPr>
          <p:cNvPr id="250" name="Google Shape;250;p37"/>
          <p:cNvSpPr txBox="1">
            <a:spLocks noGrp="1"/>
          </p:cNvSpPr>
          <p:nvPr>
            <p:ph type="title" idx="8"/>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dk2"/>
                </a:solidFill>
                <a:latin typeface="Times" pitchFamily="2" charset="0"/>
              </a:rPr>
              <a:t>Affectation des taches</a:t>
            </a:r>
            <a:endParaRPr u="sng" dirty="0">
              <a:solidFill>
                <a:schemeClr val="dk2"/>
              </a:solidFill>
              <a:latin typeface="Times" pitchFamily="2" charset="0"/>
            </a:endParaRPr>
          </a:p>
        </p:txBody>
      </p:sp>
      <p:sp>
        <p:nvSpPr>
          <p:cNvPr id="251" name="Google Shape;251;p37"/>
          <p:cNvSpPr txBox="1">
            <a:spLocks noGrp="1"/>
          </p:cNvSpPr>
          <p:nvPr>
            <p:ph type="title"/>
          </p:nvPr>
        </p:nvSpPr>
        <p:spPr>
          <a:xfrm>
            <a:off x="1320747" y="1650270"/>
            <a:ext cx="2732700" cy="3339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Wingdings" pitchFamily="2" charset="2"/>
              <a:buChar char="v"/>
            </a:pPr>
            <a:r>
              <a:rPr lang="en" sz="2000" dirty="0">
                <a:solidFill>
                  <a:schemeClr val="dk2"/>
                </a:solidFill>
                <a:latin typeface="Times" pitchFamily="2" charset="0"/>
              </a:rPr>
              <a:t>Gestion de la base de </a:t>
            </a:r>
            <a:r>
              <a:rPr lang="en" sz="2000" dirty="0" err="1">
                <a:solidFill>
                  <a:schemeClr val="dk2"/>
                </a:solidFill>
                <a:latin typeface="Times" pitchFamily="2" charset="0"/>
              </a:rPr>
              <a:t>données</a:t>
            </a:r>
            <a:r>
              <a:rPr lang="en" sz="2000" dirty="0">
                <a:solidFill>
                  <a:schemeClr val="dk2"/>
                </a:solidFill>
                <a:latin typeface="Times" pitchFamily="2" charset="0"/>
              </a:rPr>
              <a:t> MYSQL</a:t>
            </a:r>
            <a:endParaRPr sz="2000" dirty="0">
              <a:solidFill>
                <a:schemeClr val="dk2"/>
              </a:solidFill>
              <a:latin typeface="Times" pitchFamily="2" charset="0"/>
            </a:endParaRPr>
          </a:p>
        </p:txBody>
      </p:sp>
      <p:sp>
        <p:nvSpPr>
          <p:cNvPr id="252" name="Google Shape;252;p37"/>
          <p:cNvSpPr txBox="1">
            <a:spLocks noGrp="1"/>
          </p:cNvSpPr>
          <p:nvPr>
            <p:ph type="subTitle" idx="1"/>
          </p:nvPr>
        </p:nvSpPr>
        <p:spPr>
          <a:xfrm>
            <a:off x="1443842" y="2386497"/>
            <a:ext cx="27327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latin typeface="Times" pitchFamily="2" charset="0"/>
              </a:rPr>
              <a:t>Fatima Al Zahra </a:t>
            </a:r>
            <a:r>
              <a:rPr lang="en-US" dirty="0" err="1">
                <a:latin typeface="Times" pitchFamily="2" charset="0"/>
              </a:rPr>
              <a:t>Aidara</a:t>
            </a:r>
            <a:endParaRPr dirty="0">
              <a:latin typeface="Times" pitchFamily="2" charset="0"/>
            </a:endParaRPr>
          </a:p>
        </p:txBody>
      </p:sp>
      <p:sp>
        <p:nvSpPr>
          <p:cNvPr id="253" name="Google Shape;253;p37"/>
          <p:cNvSpPr txBox="1">
            <a:spLocks noGrp="1"/>
          </p:cNvSpPr>
          <p:nvPr>
            <p:ph type="title" idx="2"/>
          </p:nvPr>
        </p:nvSpPr>
        <p:spPr>
          <a:xfrm>
            <a:off x="1215663" y="3125500"/>
            <a:ext cx="2732700" cy="392774"/>
          </a:xfrm>
          <a:prstGeom prst="rect">
            <a:avLst/>
          </a:prstGeom>
        </p:spPr>
        <p:txBody>
          <a:bodyPr spcFirstLastPara="1" wrap="square" lIns="91425" tIns="91425" rIns="91425" bIns="91425" anchor="ctr" anchorCtr="0">
            <a:noAutofit/>
          </a:bodyPr>
          <a:lstStyle/>
          <a:p>
            <a:pPr marL="342900" indent="-342900">
              <a:buFont typeface="Wingdings" pitchFamily="2" charset="2"/>
              <a:buChar char="v"/>
            </a:pPr>
            <a:r>
              <a:rPr lang="fr-SN" sz="2000" dirty="0">
                <a:solidFill>
                  <a:schemeClr val="dk2"/>
                </a:solidFill>
                <a:latin typeface="Times" pitchFamily="2" charset="0"/>
              </a:rPr>
              <a:t>Gestion de l’application desktop</a:t>
            </a:r>
            <a:endParaRPr sz="2000" dirty="0">
              <a:solidFill>
                <a:schemeClr val="dk2"/>
              </a:solidFill>
            </a:endParaRPr>
          </a:p>
        </p:txBody>
      </p:sp>
      <p:sp>
        <p:nvSpPr>
          <p:cNvPr id="254" name="Google Shape;254;p37"/>
          <p:cNvSpPr txBox="1">
            <a:spLocks noGrp="1"/>
          </p:cNvSpPr>
          <p:nvPr>
            <p:ph type="subTitle" idx="3"/>
          </p:nvPr>
        </p:nvSpPr>
        <p:spPr>
          <a:xfrm>
            <a:off x="1320747" y="3745580"/>
            <a:ext cx="27327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pitchFamily="2" charset="0"/>
              </a:rPr>
              <a:t>Ndeye</a:t>
            </a:r>
            <a:r>
              <a:rPr lang="en-US" dirty="0">
                <a:latin typeface="Times" pitchFamily="2" charset="0"/>
              </a:rPr>
              <a:t> </a:t>
            </a:r>
            <a:r>
              <a:rPr lang="en-US" dirty="0" err="1">
                <a:latin typeface="Times" pitchFamily="2" charset="0"/>
              </a:rPr>
              <a:t>Mareme</a:t>
            </a:r>
            <a:r>
              <a:rPr lang="en-US" dirty="0">
                <a:latin typeface="Times" pitchFamily="2" charset="0"/>
              </a:rPr>
              <a:t> </a:t>
            </a:r>
            <a:r>
              <a:rPr lang="en-US" dirty="0" err="1">
                <a:latin typeface="Times" pitchFamily="2" charset="0"/>
              </a:rPr>
              <a:t>Gueye</a:t>
            </a:r>
            <a:endParaRPr dirty="0">
              <a:latin typeface="Times" pitchFamily="2" charset="0"/>
            </a:endParaRPr>
          </a:p>
        </p:txBody>
      </p:sp>
      <p:sp>
        <p:nvSpPr>
          <p:cNvPr id="255" name="Google Shape;255;p37"/>
          <p:cNvSpPr txBox="1">
            <a:spLocks noGrp="1"/>
          </p:cNvSpPr>
          <p:nvPr>
            <p:ph type="title" idx="4"/>
          </p:nvPr>
        </p:nvSpPr>
        <p:spPr>
          <a:xfrm>
            <a:off x="5195635" y="1585275"/>
            <a:ext cx="2484745" cy="3339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Wingdings" pitchFamily="2" charset="2"/>
              <a:buChar char="v"/>
            </a:pPr>
            <a:r>
              <a:rPr lang="fr-SN" sz="2000" dirty="0">
                <a:solidFill>
                  <a:schemeClr val="dk2"/>
                </a:solidFill>
                <a:latin typeface="Times" pitchFamily="2" charset="0"/>
              </a:rPr>
              <a:t>Gestion de l’API REST</a:t>
            </a:r>
          </a:p>
        </p:txBody>
      </p:sp>
      <p:sp>
        <p:nvSpPr>
          <p:cNvPr id="256" name="Google Shape;256;p37"/>
          <p:cNvSpPr txBox="1">
            <a:spLocks noGrp="1"/>
          </p:cNvSpPr>
          <p:nvPr>
            <p:ph type="subTitle" idx="5"/>
          </p:nvPr>
        </p:nvSpPr>
        <p:spPr>
          <a:xfrm>
            <a:off x="5195635" y="2296100"/>
            <a:ext cx="27327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pitchFamily="2" charset="0"/>
              </a:rPr>
              <a:t>M. </a:t>
            </a:r>
            <a:r>
              <a:rPr lang="en-US" dirty="0" err="1">
                <a:latin typeface="Times" pitchFamily="2" charset="0"/>
              </a:rPr>
              <a:t>Kheraba</a:t>
            </a:r>
            <a:r>
              <a:rPr lang="en-US" dirty="0">
                <a:latin typeface="Times" pitchFamily="2" charset="0"/>
              </a:rPr>
              <a:t> </a:t>
            </a:r>
            <a:r>
              <a:rPr lang="en-US" dirty="0" err="1">
                <a:latin typeface="Times" pitchFamily="2" charset="0"/>
              </a:rPr>
              <a:t>Diaby</a:t>
            </a:r>
            <a:endParaRPr lang="en-US" dirty="0">
              <a:latin typeface="Times" pitchFamily="2" charset="0"/>
            </a:endParaRPr>
          </a:p>
        </p:txBody>
      </p:sp>
      <p:sp>
        <p:nvSpPr>
          <p:cNvPr id="257" name="Google Shape;257;p37"/>
          <p:cNvSpPr txBox="1">
            <a:spLocks noGrp="1"/>
          </p:cNvSpPr>
          <p:nvPr>
            <p:ph type="title" idx="6"/>
          </p:nvPr>
        </p:nvSpPr>
        <p:spPr>
          <a:xfrm>
            <a:off x="4818494" y="3249525"/>
            <a:ext cx="2613942" cy="333900"/>
          </a:xfrm>
          <a:prstGeom prst="rect">
            <a:avLst/>
          </a:prstGeom>
        </p:spPr>
        <p:txBody>
          <a:bodyPr spcFirstLastPara="1" wrap="square" lIns="91425" tIns="91425" rIns="91425" bIns="91425" anchor="ctr" anchorCtr="0">
            <a:noAutofit/>
          </a:bodyPr>
          <a:lstStyle/>
          <a:p>
            <a:pPr marL="342900" indent="-342900">
              <a:buFont typeface="Wingdings" pitchFamily="2" charset="2"/>
              <a:buChar char="v"/>
            </a:pPr>
            <a:r>
              <a:rPr lang="fr-SN" sz="2000" dirty="0">
                <a:solidFill>
                  <a:schemeClr val="dk2"/>
                </a:solidFill>
                <a:latin typeface="Times" pitchFamily="2" charset="0"/>
              </a:rPr>
              <a:t>Gestion de l’application mobile</a:t>
            </a:r>
            <a:endParaRPr sz="2000" dirty="0">
              <a:solidFill>
                <a:schemeClr val="dk2"/>
              </a:solidFill>
            </a:endParaRPr>
          </a:p>
        </p:txBody>
      </p:sp>
      <p:sp>
        <p:nvSpPr>
          <p:cNvPr id="258" name="Google Shape;258;p37"/>
          <p:cNvSpPr txBox="1">
            <a:spLocks noGrp="1"/>
          </p:cNvSpPr>
          <p:nvPr>
            <p:ph type="subTitle" idx="7"/>
          </p:nvPr>
        </p:nvSpPr>
        <p:spPr>
          <a:xfrm>
            <a:off x="4947685" y="3745580"/>
            <a:ext cx="27327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SN" dirty="0">
                <a:latin typeface="Times" pitchFamily="2" charset="0"/>
              </a:rPr>
              <a:t>Omar Diop</a:t>
            </a:r>
          </a:p>
        </p:txBody>
      </p:sp>
      <p:grpSp>
        <p:nvGrpSpPr>
          <p:cNvPr id="2" name="Google Shape;8894;p67">
            <a:extLst>
              <a:ext uri="{FF2B5EF4-FFF2-40B4-BE49-F238E27FC236}">
                <a16:creationId xmlns:a16="http://schemas.microsoft.com/office/drawing/2014/main" id="{43355939-C06A-08CA-E919-EEA41DCA27B6}"/>
              </a:ext>
            </a:extLst>
          </p:cNvPr>
          <p:cNvGrpSpPr/>
          <p:nvPr/>
        </p:nvGrpSpPr>
        <p:grpSpPr>
          <a:xfrm>
            <a:off x="5357750" y="2219559"/>
            <a:ext cx="255247" cy="327458"/>
            <a:chOff x="6974158" y="2789537"/>
            <a:chExt cx="255247" cy="327458"/>
          </a:xfrm>
        </p:grpSpPr>
        <p:sp>
          <p:nvSpPr>
            <p:cNvPr id="3" name="Google Shape;8895;p67">
              <a:extLst>
                <a:ext uri="{FF2B5EF4-FFF2-40B4-BE49-F238E27FC236}">
                  <a16:creationId xmlns:a16="http://schemas.microsoft.com/office/drawing/2014/main" id="{B9482F2E-E0B6-A249-CF3E-9B995A658C18}"/>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96;p67">
              <a:extLst>
                <a:ext uri="{FF2B5EF4-FFF2-40B4-BE49-F238E27FC236}">
                  <a16:creationId xmlns:a16="http://schemas.microsoft.com/office/drawing/2014/main" id="{CDF26124-B43E-C724-6268-0AEA028ACF69}"/>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97;p67">
              <a:extLst>
                <a:ext uri="{FF2B5EF4-FFF2-40B4-BE49-F238E27FC236}">
                  <a16:creationId xmlns:a16="http://schemas.microsoft.com/office/drawing/2014/main" id="{FD29C57B-CC0A-27BD-F7A6-0EF771EC41DF}"/>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98;p67">
              <a:extLst>
                <a:ext uri="{FF2B5EF4-FFF2-40B4-BE49-F238E27FC236}">
                  <a16:creationId xmlns:a16="http://schemas.microsoft.com/office/drawing/2014/main" id="{09613001-C1AB-876D-5A6E-8AF207FB86E9}"/>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99;p67">
              <a:extLst>
                <a:ext uri="{FF2B5EF4-FFF2-40B4-BE49-F238E27FC236}">
                  <a16:creationId xmlns:a16="http://schemas.microsoft.com/office/drawing/2014/main" id="{C8ABDEC2-2E61-D3D2-FD88-CA322389BCFE}"/>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00;p67">
              <a:extLst>
                <a:ext uri="{FF2B5EF4-FFF2-40B4-BE49-F238E27FC236}">
                  <a16:creationId xmlns:a16="http://schemas.microsoft.com/office/drawing/2014/main" id="{746A1CEB-A20D-35F4-819F-F1254C4B63CD}"/>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894;p67">
            <a:extLst>
              <a:ext uri="{FF2B5EF4-FFF2-40B4-BE49-F238E27FC236}">
                <a16:creationId xmlns:a16="http://schemas.microsoft.com/office/drawing/2014/main" id="{AD837B93-276A-7F1E-5C70-AD0A7C4EBAE3}"/>
              </a:ext>
            </a:extLst>
          </p:cNvPr>
          <p:cNvGrpSpPr/>
          <p:nvPr/>
        </p:nvGrpSpPr>
        <p:grpSpPr>
          <a:xfrm>
            <a:off x="5388377" y="3745580"/>
            <a:ext cx="255247" cy="327458"/>
            <a:chOff x="6974158" y="2789537"/>
            <a:chExt cx="255247" cy="327458"/>
          </a:xfrm>
        </p:grpSpPr>
        <p:sp>
          <p:nvSpPr>
            <p:cNvPr id="10" name="Google Shape;8895;p67">
              <a:extLst>
                <a:ext uri="{FF2B5EF4-FFF2-40B4-BE49-F238E27FC236}">
                  <a16:creationId xmlns:a16="http://schemas.microsoft.com/office/drawing/2014/main" id="{FAD74B1F-2B24-9572-DE5B-8FDF4C05CFAA}"/>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96;p67">
              <a:extLst>
                <a:ext uri="{FF2B5EF4-FFF2-40B4-BE49-F238E27FC236}">
                  <a16:creationId xmlns:a16="http://schemas.microsoft.com/office/drawing/2014/main" id="{19F61A7E-3940-E0CB-F011-DB82DC7D8F75}"/>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97;p67">
              <a:extLst>
                <a:ext uri="{FF2B5EF4-FFF2-40B4-BE49-F238E27FC236}">
                  <a16:creationId xmlns:a16="http://schemas.microsoft.com/office/drawing/2014/main" id="{19394BA9-D16A-C546-87A9-14ED0AF004DC}"/>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8;p67">
              <a:extLst>
                <a:ext uri="{FF2B5EF4-FFF2-40B4-BE49-F238E27FC236}">
                  <a16:creationId xmlns:a16="http://schemas.microsoft.com/office/drawing/2014/main" id="{0F6EAA34-FDA4-C3B5-F2AB-7AC5799B5F8B}"/>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99;p67">
              <a:extLst>
                <a:ext uri="{FF2B5EF4-FFF2-40B4-BE49-F238E27FC236}">
                  <a16:creationId xmlns:a16="http://schemas.microsoft.com/office/drawing/2014/main" id="{9EB7269D-E3C9-E07A-22FE-38BC7B829222}"/>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00;p67">
              <a:extLst>
                <a:ext uri="{FF2B5EF4-FFF2-40B4-BE49-F238E27FC236}">
                  <a16:creationId xmlns:a16="http://schemas.microsoft.com/office/drawing/2014/main" id="{900DB5C4-A35B-06E0-9930-F10412048CAB}"/>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901;p67">
            <a:extLst>
              <a:ext uri="{FF2B5EF4-FFF2-40B4-BE49-F238E27FC236}">
                <a16:creationId xmlns:a16="http://schemas.microsoft.com/office/drawing/2014/main" id="{E29C612D-2EBF-CB8A-3784-D15D3BF2D69C}"/>
              </a:ext>
            </a:extLst>
          </p:cNvPr>
          <p:cNvGrpSpPr/>
          <p:nvPr/>
        </p:nvGrpSpPr>
        <p:grpSpPr>
          <a:xfrm>
            <a:off x="1551316" y="2327440"/>
            <a:ext cx="244291" cy="326314"/>
            <a:chOff x="7530697" y="2790299"/>
            <a:chExt cx="244291" cy="326314"/>
          </a:xfrm>
        </p:grpSpPr>
        <p:sp>
          <p:nvSpPr>
            <p:cNvPr id="25" name="Google Shape;8902;p67">
              <a:extLst>
                <a:ext uri="{FF2B5EF4-FFF2-40B4-BE49-F238E27FC236}">
                  <a16:creationId xmlns:a16="http://schemas.microsoft.com/office/drawing/2014/main" id="{0310DEB2-9E7D-F589-45F1-9994BF58DD6E}"/>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03;p67">
              <a:extLst>
                <a:ext uri="{FF2B5EF4-FFF2-40B4-BE49-F238E27FC236}">
                  <a16:creationId xmlns:a16="http://schemas.microsoft.com/office/drawing/2014/main" id="{4AFB17E2-648F-EE2A-ACDB-C0F19E8BD930}"/>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04;p67">
              <a:extLst>
                <a:ext uri="{FF2B5EF4-FFF2-40B4-BE49-F238E27FC236}">
                  <a16:creationId xmlns:a16="http://schemas.microsoft.com/office/drawing/2014/main" id="{2D59201D-305E-8E59-1A49-0B9BE1B6FF2C}"/>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05;p67">
              <a:extLst>
                <a:ext uri="{FF2B5EF4-FFF2-40B4-BE49-F238E27FC236}">
                  <a16:creationId xmlns:a16="http://schemas.microsoft.com/office/drawing/2014/main" id="{5C761D0F-13BE-64B8-296C-C67A9AB2DEEC}"/>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06;p67">
              <a:extLst>
                <a:ext uri="{FF2B5EF4-FFF2-40B4-BE49-F238E27FC236}">
                  <a16:creationId xmlns:a16="http://schemas.microsoft.com/office/drawing/2014/main" id="{F595C2FC-5606-9A68-6B5B-F37DBCA0DE3C}"/>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07;p67">
              <a:extLst>
                <a:ext uri="{FF2B5EF4-FFF2-40B4-BE49-F238E27FC236}">
                  <a16:creationId xmlns:a16="http://schemas.microsoft.com/office/drawing/2014/main" id="{1C54FA7E-2CBD-F9AE-C20D-0E4AAF96373B}"/>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901;p67">
            <a:extLst>
              <a:ext uri="{FF2B5EF4-FFF2-40B4-BE49-F238E27FC236}">
                <a16:creationId xmlns:a16="http://schemas.microsoft.com/office/drawing/2014/main" id="{E8EF3764-CEA3-8C2E-C959-2C55BA7DECD2}"/>
              </a:ext>
            </a:extLst>
          </p:cNvPr>
          <p:cNvGrpSpPr/>
          <p:nvPr/>
        </p:nvGrpSpPr>
        <p:grpSpPr>
          <a:xfrm>
            <a:off x="1530150" y="3657324"/>
            <a:ext cx="244291" cy="326314"/>
            <a:chOff x="7530697" y="2790299"/>
            <a:chExt cx="244291" cy="326314"/>
          </a:xfrm>
        </p:grpSpPr>
        <p:sp>
          <p:nvSpPr>
            <p:cNvPr id="32" name="Google Shape;8902;p67">
              <a:extLst>
                <a:ext uri="{FF2B5EF4-FFF2-40B4-BE49-F238E27FC236}">
                  <a16:creationId xmlns:a16="http://schemas.microsoft.com/office/drawing/2014/main" id="{13195BD9-225F-937F-7D0E-FFDA662ADF12}"/>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03;p67">
              <a:extLst>
                <a:ext uri="{FF2B5EF4-FFF2-40B4-BE49-F238E27FC236}">
                  <a16:creationId xmlns:a16="http://schemas.microsoft.com/office/drawing/2014/main" id="{44C7EF51-3C2C-2E81-47EB-F5C692E1C31A}"/>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04;p67">
              <a:extLst>
                <a:ext uri="{FF2B5EF4-FFF2-40B4-BE49-F238E27FC236}">
                  <a16:creationId xmlns:a16="http://schemas.microsoft.com/office/drawing/2014/main" id="{0F2C27FB-1C45-BC0D-1D6F-8EC42BEEF3DE}"/>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05;p67">
              <a:extLst>
                <a:ext uri="{FF2B5EF4-FFF2-40B4-BE49-F238E27FC236}">
                  <a16:creationId xmlns:a16="http://schemas.microsoft.com/office/drawing/2014/main" id="{067EC42F-FE79-59A4-F2F8-1EDE877B020C}"/>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06;p67">
              <a:extLst>
                <a:ext uri="{FF2B5EF4-FFF2-40B4-BE49-F238E27FC236}">
                  <a16:creationId xmlns:a16="http://schemas.microsoft.com/office/drawing/2014/main" id="{4AD3B61A-453D-947C-C24A-228347A1BFDF}"/>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07;p67">
              <a:extLst>
                <a:ext uri="{FF2B5EF4-FFF2-40B4-BE49-F238E27FC236}">
                  <a16:creationId xmlns:a16="http://schemas.microsoft.com/office/drawing/2014/main" id="{A3A55943-DDC0-F42A-8C5C-A98B802B9CD1}"/>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0"/>
        <p:cNvGrpSpPr/>
        <p:nvPr/>
      </p:nvGrpSpPr>
      <p:grpSpPr>
        <a:xfrm>
          <a:off x="0" y="0"/>
          <a:ext cx="0" cy="0"/>
          <a:chOff x="0" y="0"/>
          <a:chExt cx="0" cy="0"/>
        </a:xfrm>
      </p:grpSpPr>
      <p:sp>
        <p:nvSpPr>
          <p:cNvPr id="222" name="Google Shape;222;p36"/>
          <p:cNvSpPr txBox="1">
            <a:spLocks noGrp="1"/>
          </p:cNvSpPr>
          <p:nvPr>
            <p:ph type="title"/>
          </p:nvPr>
        </p:nvSpPr>
        <p:spPr>
          <a:xfrm>
            <a:off x="238208" y="290663"/>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err="1">
                <a:latin typeface="Times" pitchFamily="2" charset="0"/>
              </a:rPr>
              <a:t>Diagramme</a:t>
            </a:r>
            <a:r>
              <a:rPr lang="en" u="sng" dirty="0">
                <a:latin typeface="Times" pitchFamily="2" charset="0"/>
              </a:rPr>
              <a:t> de GANTT</a:t>
            </a:r>
            <a:endParaRPr u="sng" dirty="0">
              <a:solidFill>
                <a:schemeClr val="lt1"/>
              </a:solidFill>
              <a:latin typeface="Times" pitchFamily="2" charset="0"/>
            </a:endParaRPr>
          </a:p>
        </p:txBody>
      </p:sp>
      <p:cxnSp>
        <p:nvCxnSpPr>
          <p:cNvPr id="235" name="Google Shape;235;p36"/>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36"/>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237" name="Google Shape;237;p36"/>
          <p:cNvSpPr/>
          <p:nvPr/>
        </p:nvSpPr>
        <p:spPr>
          <a:xfrm>
            <a:off x="7911810" y="208778"/>
            <a:ext cx="2436353" cy="2436113"/>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5A10CC8F-EDE2-2632-9536-0D218E09992D}"/>
              </a:ext>
            </a:extLst>
          </p:cNvPr>
          <p:cNvSpPr txBox="1"/>
          <p:nvPr/>
        </p:nvSpPr>
        <p:spPr>
          <a:xfrm>
            <a:off x="119270" y="1426834"/>
            <a:ext cx="7641203" cy="1384995"/>
          </a:xfrm>
          <a:prstGeom prst="rect">
            <a:avLst/>
          </a:prstGeom>
          <a:noFill/>
        </p:spPr>
        <p:txBody>
          <a:bodyPr wrap="square" rtlCol="0">
            <a:spAutoFit/>
          </a:bodyPr>
          <a:lstStyle/>
          <a:p>
            <a:r>
              <a:rPr lang="fr-FR" dirty="0">
                <a:latin typeface="Times" pitchFamily="2" charset="0"/>
              </a:rPr>
              <a:t>Pour l’organisation du projet nous avons opté pour Trello qui </a:t>
            </a:r>
            <a:r>
              <a:rPr lang="fr-SN" b="0" i="0" dirty="0">
                <a:solidFill>
                  <a:schemeClr val="bg2">
                    <a:lumMod val="10000"/>
                  </a:schemeClr>
                </a:solidFill>
                <a:effectLst/>
                <a:latin typeface="Times" pitchFamily="2" charset="0"/>
              </a:rPr>
              <a:t>un outil de gestion de projet en ligne qui permet de suivre les tâches, les étapes et les projets en cours en utilisant des tableaux, des listes et des cartes.</a:t>
            </a:r>
          </a:p>
          <a:p>
            <a:r>
              <a:rPr lang="fr-SN" b="0" i="0" dirty="0">
                <a:solidFill>
                  <a:schemeClr val="bg2">
                    <a:lumMod val="10000"/>
                  </a:schemeClr>
                </a:solidFill>
                <a:effectLst/>
                <a:latin typeface="Times" pitchFamily="2" charset="0"/>
              </a:rPr>
              <a:t>Ce qui nous a permis de suivre les progrès, d'assigner des tâches, de définir des priorités et de partager des informations importantes et nous a également généré notre diagramme de GANTT .</a:t>
            </a:r>
          </a:p>
          <a:p>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0"/>
        <p:cNvGrpSpPr/>
        <p:nvPr/>
      </p:nvGrpSpPr>
      <p:grpSpPr>
        <a:xfrm>
          <a:off x="0" y="0"/>
          <a:ext cx="0" cy="0"/>
          <a:chOff x="0" y="0"/>
          <a:chExt cx="0" cy="0"/>
        </a:xfrm>
      </p:grpSpPr>
      <p:sp>
        <p:nvSpPr>
          <p:cNvPr id="222" name="Google Shape;222;p36"/>
          <p:cNvSpPr txBox="1">
            <a:spLocks noGrp="1"/>
          </p:cNvSpPr>
          <p:nvPr>
            <p:ph type="title"/>
          </p:nvPr>
        </p:nvSpPr>
        <p:spPr>
          <a:xfrm>
            <a:off x="238208" y="290663"/>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err="1">
                <a:latin typeface="Times" pitchFamily="2" charset="0"/>
              </a:rPr>
              <a:t>Diagramme</a:t>
            </a:r>
            <a:r>
              <a:rPr lang="en" u="sng" dirty="0">
                <a:latin typeface="Times" pitchFamily="2" charset="0"/>
              </a:rPr>
              <a:t> de GANTT</a:t>
            </a:r>
            <a:endParaRPr u="sng" dirty="0">
              <a:solidFill>
                <a:schemeClr val="lt1"/>
              </a:solidFill>
              <a:latin typeface="Times" pitchFamily="2" charset="0"/>
            </a:endParaRPr>
          </a:p>
        </p:txBody>
      </p:sp>
      <p:cxnSp>
        <p:nvCxnSpPr>
          <p:cNvPr id="235" name="Google Shape;235;p36"/>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36"/>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237" name="Google Shape;237;p36"/>
          <p:cNvSpPr/>
          <p:nvPr/>
        </p:nvSpPr>
        <p:spPr>
          <a:xfrm>
            <a:off x="7911810" y="208778"/>
            <a:ext cx="2436353" cy="2436113"/>
          </a:xfrm>
          <a:custGeom>
            <a:avLst/>
            <a:gdLst/>
            <a:ahLst/>
            <a:cxnLst/>
            <a:rect l="l" t="t" r="r" b="b"/>
            <a:pathLst>
              <a:path w="96251" h="96251" fill="none" extrusionOk="0">
                <a:moveTo>
                  <a:pt x="48935" y="941"/>
                </a:moveTo>
                <a:lnTo>
                  <a:pt x="53626" y="33029"/>
                </a:lnTo>
                <a:cubicBezTo>
                  <a:pt x="53709" y="33636"/>
                  <a:pt x="54424" y="33933"/>
                  <a:pt x="54924" y="33564"/>
                </a:cubicBezTo>
                <a:lnTo>
                  <a:pt x="80915" y="14193"/>
                </a:lnTo>
                <a:cubicBezTo>
                  <a:pt x="81677" y="13621"/>
                  <a:pt x="82630" y="14574"/>
                  <a:pt x="82070" y="15336"/>
                </a:cubicBezTo>
                <a:lnTo>
                  <a:pt x="62687" y="41339"/>
                </a:lnTo>
                <a:cubicBezTo>
                  <a:pt x="62317" y="41827"/>
                  <a:pt x="62615" y="42542"/>
                  <a:pt x="63222" y="42637"/>
                </a:cubicBezTo>
                <a:lnTo>
                  <a:pt x="95310" y="47316"/>
                </a:lnTo>
                <a:cubicBezTo>
                  <a:pt x="96250" y="47459"/>
                  <a:pt x="96250" y="48804"/>
                  <a:pt x="95310" y="48935"/>
                </a:cubicBezTo>
                <a:lnTo>
                  <a:pt x="63222" y="53626"/>
                </a:lnTo>
                <a:cubicBezTo>
                  <a:pt x="62615" y="53722"/>
                  <a:pt x="62317" y="54436"/>
                  <a:pt x="62687" y="54924"/>
                </a:cubicBezTo>
                <a:lnTo>
                  <a:pt x="82070" y="80927"/>
                </a:lnTo>
                <a:cubicBezTo>
                  <a:pt x="82630" y="81689"/>
                  <a:pt x="81677" y="82630"/>
                  <a:pt x="80915" y="82070"/>
                </a:cubicBezTo>
                <a:lnTo>
                  <a:pt x="54924" y="62687"/>
                </a:lnTo>
                <a:cubicBezTo>
                  <a:pt x="54424" y="62318"/>
                  <a:pt x="53709" y="62615"/>
                  <a:pt x="53626" y="63235"/>
                </a:cubicBezTo>
                <a:lnTo>
                  <a:pt x="48935" y="95310"/>
                </a:lnTo>
                <a:cubicBezTo>
                  <a:pt x="48804" y="96251"/>
                  <a:pt x="47447" y="96251"/>
                  <a:pt x="47316" y="95310"/>
                </a:cubicBezTo>
                <a:lnTo>
                  <a:pt x="42625" y="63223"/>
                </a:lnTo>
                <a:cubicBezTo>
                  <a:pt x="42541" y="62615"/>
                  <a:pt x="41827" y="62318"/>
                  <a:pt x="41327" y="62687"/>
                </a:cubicBezTo>
                <a:lnTo>
                  <a:pt x="15335" y="82070"/>
                </a:lnTo>
                <a:cubicBezTo>
                  <a:pt x="14573" y="82630"/>
                  <a:pt x="13621" y="81677"/>
                  <a:pt x="14180" y="80927"/>
                </a:cubicBezTo>
                <a:lnTo>
                  <a:pt x="33564" y="54924"/>
                </a:lnTo>
                <a:cubicBezTo>
                  <a:pt x="33933" y="54436"/>
                  <a:pt x="33635" y="53722"/>
                  <a:pt x="33028" y="53626"/>
                </a:cubicBezTo>
                <a:lnTo>
                  <a:pt x="941" y="48935"/>
                </a:lnTo>
                <a:cubicBezTo>
                  <a:pt x="0" y="48804"/>
                  <a:pt x="0" y="47447"/>
                  <a:pt x="941" y="47316"/>
                </a:cubicBezTo>
                <a:lnTo>
                  <a:pt x="33028" y="42625"/>
                </a:lnTo>
                <a:cubicBezTo>
                  <a:pt x="33635" y="42542"/>
                  <a:pt x="33933" y="41827"/>
                  <a:pt x="33564" y="41339"/>
                </a:cubicBezTo>
                <a:lnTo>
                  <a:pt x="14169" y="15336"/>
                </a:lnTo>
                <a:cubicBezTo>
                  <a:pt x="13609" y="14574"/>
                  <a:pt x="14550" y="13621"/>
                  <a:pt x="15312" y="14193"/>
                </a:cubicBezTo>
                <a:lnTo>
                  <a:pt x="41315" y="33564"/>
                </a:lnTo>
                <a:cubicBezTo>
                  <a:pt x="41803" y="33945"/>
                  <a:pt x="42517" y="33648"/>
                  <a:pt x="42613" y="33029"/>
                </a:cubicBezTo>
                <a:lnTo>
                  <a:pt x="47304" y="941"/>
                </a:lnTo>
                <a:cubicBezTo>
                  <a:pt x="47447" y="1"/>
                  <a:pt x="48792" y="1"/>
                  <a:pt x="48935" y="941"/>
                </a:cubicBezTo>
                <a:close/>
              </a:path>
            </a:pathLst>
          </a:custGeom>
          <a:noFill/>
          <a:ln w="19050"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9A5A1B4F-13ED-B4CC-469B-258A8D565C3D}"/>
              </a:ext>
            </a:extLst>
          </p:cNvPr>
          <p:cNvPicPr>
            <a:picLocks noChangeAspect="1"/>
          </p:cNvPicPr>
          <p:nvPr/>
        </p:nvPicPr>
        <p:blipFill>
          <a:blip r:embed="rId3"/>
          <a:stretch>
            <a:fillRect/>
          </a:stretch>
        </p:blipFill>
        <p:spPr>
          <a:xfrm>
            <a:off x="341575" y="1218023"/>
            <a:ext cx="7772400" cy="3293554"/>
          </a:xfrm>
          <a:prstGeom prst="rect">
            <a:avLst/>
          </a:prstGeom>
        </p:spPr>
      </p:pic>
    </p:spTree>
    <p:extLst>
      <p:ext uri="{BB962C8B-B14F-4D97-AF65-F5344CB8AC3E}">
        <p14:creationId xmlns:p14="http://schemas.microsoft.com/office/powerpoint/2010/main" val="3215294614"/>
      </p:ext>
    </p:extLst>
  </p:cSld>
  <p:clrMapOvr>
    <a:masterClrMapping/>
  </p:clrMapOvr>
</p:sld>
</file>

<file path=ppt/theme/theme1.xml><?xml version="1.0" encoding="utf-8"?>
<a:theme xmlns:a="http://schemas.openxmlformats.org/drawingml/2006/main" name="Now &amp; Then Business Meeting by Slidesgo">
  <a:themeElements>
    <a:clrScheme name="Simple Light">
      <a:dk1>
        <a:srgbClr val="FFFFFF"/>
      </a:dk1>
      <a:lt1>
        <a:srgbClr val="2D3ADF"/>
      </a:lt1>
      <a:dk2>
        <a:srgbClr val="F8F8F8"/>
      </a:dk2>
      <a:lt2>
        <a:srgbClr val="FFFFFF"/>
      </a:lt2>
      <a:accent1>
        <a:srgbClr val="FFFFFF"/>
      </a:accent1>
      <a:accent2>
        <a:srgbClr val="FFFFFF"/>
      </a:accent2>
      <a:accent3>
        <a:srgbClr val="FFFFFF"/>
      </a:accent3>
      <a:accent4>
        <a:srgbClr val="FFFFFF"/>
      </a:accent4>
      <a:accent5>
        <a:srgbClr val="FFFFFF"/>
      </a:accent5>
      <a:accent6>
        <a:srgbClr val="FFFFFF"/>
      </a:accent6>
      <a:hlink>
        <a:srgbClr val="2D3AD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1197</Words>
  <Application>Microsoft Macintosh PowerPoint</Application>
  <PresentationFormat>Affichage à l'écran (16:9)</PresentationFormat>
  <Paragraphs>157</Paragraphs>
  <Slides>35</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Wingdings</vt:lpstr>
      <vt:lpstr>Courier New</vt:lpstr>
      <vt:lpstr>Lato</vt:lpstr>
      <vt:lpstr>Arial</vt:lpstr>
      <vt:lpstr>Times New Roman</vt:lpstr>
      <vt:lpstr>Times</vt:lpstr>
      <vt:lpstr>Poppins Black</vt:lpstr>
      <vt:lpstr>Now &amp; Then Business Meeting by Slidesgo</vt:lpstr>
      <vt:lpstr>   Projet Gestion Hotelière</vt:lpstr>
      <vt:lpstr>Membres du groupe</vt:lpstr>
      <vt:lpstr>PLAN</vt:lpstr>
      <vt:lpstr>Objectifs du projet</vt:lpstr>
      <vt:lpstr>Objectifs du projet</vt:lpstr>
      <vt:lpstr>Organisation de l’équipe</vt:lpstr>
      <vt:lpstr>Affectation des taches</vt:lpstr>
      <vt:lpstr>Diagramme de GANTT</vt:lpstr>
      <vt:lpstr>Diagramme de GANTT</vt:lpstr>
      <vt:lpstr>Paramètres de l’environnement</vt:lpstr>
      <vt:lpstr>API GO</vt:lpstr>
      <vt:lpstr>App mobile</vt:lpstr>
      <vt:lpstr>Paramètres de configuration</vt:lpstr>
      <vt:lpstr>Présentation PowerPoint</vt:lpstr>
      <vt:lpstr>Présentation PowerPoint</vt:lpstr>
      <vt:lpstr>Présentation PowerPoint</vt:lpstr>
      <vt:lpstr>Captures des modules</vt:lpstr>
      <vt:lpstr>Présentation de notre application mobile avec les différents modules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de notre application desktop avec les différents modules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Gestion Hotelière</dc:title>
  <cp:lastModifiedBy>Mareme Gueye</cp:lastModifiedBy>
  <cp:revision>6</cp:revision>
  <dcterms:modified xsi:type="dcterms:W3CDTF">2023-03-22T00:39:35Z</dcterms:modified>
</cp:coreProperties>
</file>